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7" r:id="rId2"/>
    <p:sldId id="258" r:id="rId3"/>
    <p:sldId id="259" r:id="rId4"/>
    <p:sldId id="265" r:id="rId5"/>
    <p:sldId id="261" r:id="rId6"/>
    <p:sldId id="260" r:id="rId7"/>
    <p:sldId id="262" r:id="rId8"/>
    <p:sldId id="263" r:id="rId9"/>
    <p:sldId id="266" r:id="rId10"/>
    <p:sldId id="264" r:id="rId11"/>
    <p:sldId id="267" r:id="rId12"/>
    <p:sldId id="268" r:id="rId13"/>
    <p:sldId id="269" r:id="rId14"/>
    <p:sldId id="270" r:id="rId15"/>
    <p:sldId id="271" r:id="rId16"/>
    <p:sldId id="272" r:id="rId17"/>
    <p:sldId id="273" r:id="rId18"/>
    <p:sldId id="274" r:id="rId19"/>
    <p:sldId id="275" r:id="rId20"/>
    <p:sldId id="276" r:id="rId21"/>
    <p:sldId id="279" r:id="rId22"/>
    <p:sldId id="277" r:id="rId23"/>
    <p:sldId id="278" r:id="rId24"/>
    <p:sldId id="280" r:id="rId25"/>
    <p:sldId id="281" r:id="rId26"/>
    <p:sldId id="282" r:id="rId27"/>
    <p:sldId id="283" r:id="rId28"/>
    <p:sldId id="284" r:id="rId29"/>
    <p:sldId id="28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06" d="100"/>
          <a:sy n="106" d="100"/>
        </p:scale>
        <p:origin x="1686"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441A4C-5F7B-43D6-8AEB-1C6A66286A44}" type="datetimeFigureOut">
              <a:rPr lang="en-GB" smtClean="0"/>
              <a:t>03/01/2016 Sunday</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4497EE-52F5-4096-9D8F-80801302C86C}" type="slidenum">
              <a:rPr lang="en-GB" smtClean="0"/>
              <a:t>‹#›</a:t>
            </a:fld>
            <a:endParaRPr lang="en-GB"/>
          </a:p>
        </p:txBody>
      </p:sp>
    </p:spTree>
    <p:extLst>
      <p:ext uri="{BB962C8B-B14F-4D97-AF65-F5344CB8AC3E}">
        <p14:creationId xmlns:p14="http://schemas.microsoft.com/office/powerpoint/2010/main" val="24624348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1EEE613-5038-4A6B-8B78-ABA9619EE064}" type="datetime1">
              <a:rPr lang="en-GB" smtClean="0"/>
              <a:t>03/01/2016 Sunday</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2464A9-1E42-41E6-853A-C2465065F4D8}" type="slidenum">
              <a:rPr lang="en-GB" smtClean="0"/>
              <a:t>‹#›</a:t>
            </a:fld>
            <a:endParaRPr lang="en-GB"/>
          </a:p>
        </p:txBody>
      </p:sp>
    </p:spTree>
    <p:extLst>
      <p:ext uri="{BB962C8B-B14F-4D97-AF65-F5344CB8AC3E}">
        <p14:creationId xmlns:p14="http://schemas.microsoft.com/office/powerpoint/2010/main" val="3270620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D86738B-7FC8-486E-8862-CEA8406EBAB4}" type="datetime1">
              <a:rPr lang="en-GB" smtClean="0"/>
              <a:t>03/01/2016 Sunday</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2464A9-1E42-41E6-853A-C2465065F4D8}" type="slidenum">
              <a:rPr lang="en-GB" smtClean="0"/>
              <a:t>‹#›</a:t>
            </a:fld>
            <a:endParaRPr lang="en-GB"/>
          </a:p>
        </p:txBody>
      </p:sp>
    </p:spTree>
    <p:extLst>
      <p:ext uri="{BB962C8B-B14F-4D97-AF65-F5344CB8AC3E}">
        <p14:creationId xmlns:p14="http://schemas.microsoft.com/office/powerpoint/2010/main" val="3670361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14350E-3CC4-4608-A4F8-7C5960898E9D}" type="datetime1">
              <a:rPr lang="en-GB" smtClean="0"/>
              <a:t>03/01/2016 Sunday</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2464A9-1E42-41E6-853A-C2465065F4D8}" type="slidenum">
              <a:rPr lang="en-GB" smtClean="0"/>
              <a:t>‹#›</a:t>
            </a:fld>
            <a:endParaRPr lang="en-GB"/>
          </a:p>
        </p:txBody>
      </p:sp>
    </p:spTree>
    <p:extLst>
      <p:ext uri="{BB962C8B-B14F-4D97-AF65-F5344CB8AC3E}">
        <p14:creationId xmlns:p14="http://schemas.microsoft.com/office/powerpoint/2010/main" val="1954082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8BD5EB5-1B8E-4724-A136-65BDF846CDF0}" type="datetime1">
              <a:rPr lang="en-GB" smtClean="0"/>
              <a:t>03/01/2016 Sunday</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2464A9-1E42-41E6-853A-C2465065F4D8}" type="slidenum">
              <a:rPr lang="en-GB" smtClean="0"/>
              <a:t>‹#›</a:t>
            </a:fld>
            <a:endParaRPr lang="en-GB"/>
          </a:p>
        </p:txBody>
      </p:sp>
    </p:spTree>
    <p:extLst>
      <p:ext uri="{BB962C8B-B14F-4D97-AF65-F5344CB8AC3E}">
        <p14:creationId xmlns:p14="http://schemas.microsoft.com/office/powerpoint/2010/main" val="3183046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F51A66-2355-4BB2-9CD4-E18071A73578}" type="datetime1">
              <a:rPr lang="en-GB" smtClean="0"/>
              <a:t>03/01/2016 Sunday</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2464A9-1E42-41E6-853A-C2465065F4D8}" type="slidenum">
              <a:rPr lang="en-GB" smtClean="0"/>
              <a:t>‹#›</a:t>
            </a:fld>
            <a:endParaRPr lang="en-GB"/>
          </a:p>
        </p:txBody>
      </p:sp>
    </p:spTree>
    <p:extLst>
      <p:ext uri="{BB962C8B-B14F-4D97-AF65-F5344CB8AC3E}">
        <p14:creationId xmlns:p14="http://schemas.microsoft.com/office/powerpoint/2010/main" val="394670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AC6A1C1-6513-493B-8A0E-4246B83560F7}" type="datetime1">
              <a:rPr lang="en-GB" smtClean="0"/>
              <a:t>03/01/2016 Sunday</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2464A9-1E42-41E6-853A-C2465065F4D8}" type="slidenum">
              <a:rPr lang="en-GB" smtClean="0"/>
              <a:t>‹#›</a:t>
            </a:fld>
            <a:endParaRPr lang="en-GB"/>
          </a:p>
        </p:txBody>
      </p:sp>
    </p:spTree>
    <p:extLst>
      <p:ext uri="{BB962C8B-B14F-4D97-AF65-F5344CB8AC3E}">
        <p14:creationId xmlns:p14="http://schemas.microsoft.com/office/powerpoint/2010/main" val="3196500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81952C5-0CFD-4134-BD6D-146A1ADAD72B}" type="datetime1">
              <a:rPr lang="en-GB" smtClean="0"/>
              <a:t>03/01/2016 Sunday</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22464A9-1E42-41E6-853A-C2465065F4D8}" type="slidenum">
              <a:rPr lang="en-GB" smtClean="0"/>
              <a:t>‹#›</a:t>
            </a:fld>
            <a:endParaRPr lang="en-GB"/>
          </a:p>
        </p:txBody>
      </p:sp>
    </p:spTree>
    <p:extLst>
      <p:ext uri="{BB962C8B-B14F-4D97-AF65-F5344CB8AC3E}">
        <p14:creationId xmlns:p14="http://schemas.microsoft.com/office/powerpoint/2010/main" val="2763355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60E023C-6A47-47A7-B806-BDEDAEA016B0}" type="datetime1">
              <a:rPr lang="en-GB" smtClean="0"/>
              <a:t>03/01/2016 Sunday</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22464A9-1E42-41E6-853A-C2465065F4D8}" type="slidenum">
              <a:rPr lang="en-GB" smtClean="0"/>
              <a:t>‹#›</a:t>
            </a:fld>
            <a:endParaRPr lang="en-GB"/>
          </a:p>
        </p:txBody>
      </p:sp>
    </p:spTree>
    <p:extLst>
      <p:ext uri="{BB962C8B-B14F-4D97-AF65-F5344CB8AC3E}">
        <p14:creationId xmlns:p14="http://schemas.microsoft.com/office/powerpoint/2010/main" val="3465314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DC63B2-3912-4EFD-AFE2-629364429344}" type="datetime1">
              <a:rPr lang="en-GB" smtClean="0"/>
              <a:t>03/01/2016 Sunday</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22464A9-1E42-41E6-853A-C2465065F4D8}" type="slidenum">
              <a:rPr lang="en-GB" smtClean="0"/>
              <a:t>‹#›</a:t>
            </a:fld>
            <a:endParaRPr lang="en-GB"/>
          </a:p>
        </p:txBody>
      </p:sp>
    </p:spTree>
    <p:extLst>
      <p:ext uri="{BB962C8B-B14F-4D97-AF65-F5344CB8AC3E}">
        <p14:creationId xmlns:p14="http://schemas.microsoft.com/office/powerpoint/2010/main" val="2279106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0A02AD-E40B-4FBE-9CC7-027CF343B8D6}" type="datetime1">
              <a:rPr lang="en-GB" smtClean="0"/>
              <a:t>03/01/2016 Sunday</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2464A9-1E42-41E6-853A-C2465065F4D8}" type="slidenum">
              <a:rPr lang="en-GB" smtClean="0"/>
              <a:t>‹#›</a:t>
            </a:fld>
            <a:endParaRPr lang="en-GB"/>
          </a:p>
        </p:txBody>
      </p:sp>
    </p:spTree>
    <p:extLst>
      <p:ext uri="{BB962C8B-B14F-4D97-AF65-F5344CB8AC3E}">
        <p14:creationId xmlns:p14="http://schemas.microsoft.com/office/powerpoint/2010/main" val="1719462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210D03-03EF-48FC-B9CC-78FB22313E34}" type="datetime1">
              <a:rPr lang="en-GB" smtClean="0"/>
              <a:t>03/01/2016 Sunday</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2464A9-1E42-41E6-853A-C2465065F4D8}" type="slidenum">
              <a:rPr lang="en-GB" smtClean="0"/>
              <a:t>‹#›</a:t>
            </a:fld>
            <a:endParaRPr lang="en-GB"/>
          </a:p>
        </p:txBody>
      </p:sp>
    </p:spTree>
    <p:extLst>
      <p:ext uri="{BB962C8B-B14F-4D97-AF65-F5344CB8AC3E}">
        <p14:creationId xmlns:p14="http://schemas.microsoft.com/office/powerpoint/2010/main" val="83963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extLst>
              <a:ext uri="{BEBA8EAE-BF5A-486C-A8C5-ECC9F3942E4B}">
                <a14:imgProps xmlns:a14="http://schemas.microsoft.com/office/drawing/2010/main">
                  <a14:imgLayer r:embed="rId14">
                    <a14:imgEffect>
                      <a14:artisticCrisscrossEtching/>
                    </a14:imgEffect>
                    <a14:imgEffect>
                      <a14:brightnessContrast bright="40000" contrast="-40000"/>
                    </a14:imgEffect>
                  </a14:imgLayer>
                </a14:imgProps>
              </a:ext>
            </a:extLst>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8C41C5-9ABC-4E9D-A69A-1832B88AC8F1}" type="datetime1">
              <a:rPr lang="en-GB" smtClean="0"/>
              <a:t>03/01/2016 Sunday</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2464A9-1E42-41E6-853A-C2465065F4D8}" type="slidenum">
              <a:rPr lang="en-GB" smtClean="0"/>
              <a:t>‹#›</a:t>
            </a:fld>
            <a:endParaRPr lang="en-GB"/>
          </a:p>
        </p:txBody>
      </p:sp>
    </p:spTree>
    <p:extLst>
      <p:ext uri="{BB962C8B-B14F-4D97-AF65-F5344CB8AC3E}">
        <p14:creationId xmlns:p14="http://schemas.microsoft.com/office/powerpoint/2010/main" val="3387150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6.xml"/><Relationship Id="rId4" Type="http://schemas.microsoft.com/office/2007/relationships/hdphoto" Target="../media/hdphoto2.wdp"/></Relationships>
</file>

<file path=ppt/slides/_rels/slide2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1</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3864"/>
            <a:ext cx="9167567" cy="6840415"/>
          </a:xfrm>
          <a:prstGeom prst="rect">
            <a:avLst/>
          </a:prstGeom>
          <a:noFill/>
        </p:spPr>
      </p:pic>
      <p:sp>
        <p:nvSpPr>
          <p:cNvPr id="8" name="TextBox 7"/>
          <p:cNvSpPr txBox="1"/>
          <p:nvPr/>
        </p:nvSpPr>
        <p:spPr>
          <a:xfrm>
            <a:off x="611560" y="548680"/>
            <a:ext cx="7992888" cy="769441"/>
          </a:xfrm>
          <a:prstGeom prst="rect">
            <a:avLst/>
          </a:prstGeom>
          <a:noFill/>
        </p:spPr>
        <p:txBody>
          <a:bodyPr wrap="square" rtlCol="0">
            <a:spAutoFit/>
          </a:bodyPr>
          <a:lstStyle/>
          <a:p>
            <a:pPr algn="ctr"/>
            <a:r>
              <a:rPr lang="en-GB" sz="4400" b="1" dirty="0" smtClean="0">
                <a:ln>
                  <a:solidFill>
                    <a:schemeClr val="tx1"/>
                  </a:solidFill>
                </a:ln>
                <a:solidFill>
                  <a:srgbClr val="0000FF"/>
                </a:solidFill>
                <a:effectLst>
                  <a:glow rad="50800">
                    <a:schemeClr val="bg1"/>
                  </a:glow>
                  <a:outerShdw blurRad="38100" dist="38100" dir="2700000" algn="tl">
                    <a:srgbClr val="000000">
                      <a:alpha val="43137"/>
                    </a:srgbClr>
                  </a:outerShdw>
                </a:effectLst>
              </a:rPr>
              <a:t>Focus for 2016</a:t>
            </a:r>
            <a:endParaRPr lang="en-GB" sz="4400" b="1" dirty="0">
              <a:ln>
                <a:solidFill>
                  <a:schemeClr val="tx1"/>
                </a:solidFill>
              </a:ln>
              <a:solidFill>
                <a:srgbClr val="0000FF"/>
              </a:solidFill>
              <a:effectLst>
                <a:glow rad="50800">
                  <a:schemeClr val="bg1"/>
                </a:glow>
                <a:outerShdw blurRad="38100" dist="38100" dir="2700000" algn="tl">
                  <a:srgbClr val="000000">
                    <a:alpha val="43137"/>
                  </a:srgbClr>
                </a:outerShdw>
              </a:effectLst>
            </a:endParaRPr>
          </a:p>
        </p:txBody>
      </p:sp>
      <p:sp>
        <p:nvSpPr>
          <p:cNvPr id="9" name="TextBox 8"/>
          <p:cNvSpPr txBox="1"/>
          <p:nvPr/>
        </p:nvSpPr>
        <p:spPr>
          <a:xfrm>
            <a:off x="395536" y="1412776"/>
            <a:ext cx="8291264" cy="2554545"/>
          </a:xfrm>
          <a:prstGeom prst="rect">
            <a:avLst/>
          </a:prstGeom>
          <a:noFill/>
        </p:spPr>
        <p:txBody>
          <a:bodyPr wrap="square" rtlCol="0">
            <a:spAutoFit/>
          </a:bodyPr>
          <a:lstStyle/>
          <a:p>
            <a:r>
              <a:rPr lang="en-GB" sz="3200" b="1" i="1" dirty="0">
                <a:ln>
                  <a:solidFill>
                    <a:schemeClr val="tx1"/>
                  </a:solidFill>
                </a:ln>
                <a:solidFill>
                  <a:srgbClr val="FF0000"/>
                </a:solidFill>
                <a:effectLst>
                  <a:glow rad="63500">
                    <a:srgbClr val="FFFF00"/>
                  </a:glow>
                </a:effectLst>
              </a:rPr>
              <a:t>“Let us fix our eyes on Jesus, the author and perfector of our faith, who for the joy set before him endured the cross, scorning its shame, and sat down at the right hand of the throne of God” </a:t>
            </a:r>
            <a:r>
              <a:rPr lang="en-GB" sz="2400" b="1" dirty="0">
                <a:ln>
                  <a:solidFill>
                    <a:schemeClr val="tx1"/>
                  </a:solidFill>
                </a:ln>
                <a:solidFill>
                  <a:srgbClr val="FF0000"/>
                </a:solidFill>
                <a:effectLst>
                  <a:glow rad="63500">
                    <a:srgbClr val="FFFF00"/>
                  </a:glow>
                </a:effectLst>
              </a:rPr>
              <a:t>(Hebrews 12:2)</a:t>
            </a:r>
          </a:p>
        </p:txBody>
      </p:sp>
    </p:spTree>
    <p:extLst>
      <p:ext uri="{BB962C8B-B14F-4D97-AF65-F5344CB8AC3E}">
        <p14:creationId xmlns:p14="http://schemas.microsoft.com/office/powerpoint/2010/main" val="399193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10</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431435"/>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 </a:t>
            </a:r>
            <a:r>
              <a:rPr lang="en-GB" sz="36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“who, for the joy that was set before him endured the cross, scorning it’s shame” </a:t>
            </a:r>
            <a:r>
              <a:rPr lang="en-GB" sz="3600"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(v.2b)</a:t>
            </a:r>
            <a:endParaRPr lang="en-GB" sz="36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757668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11</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800767"/>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 </a:t>
            </a: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(alternative translation)  </a:t>
            </a:r>
            <a:r>
              <a:rPr lang="en-GB" sz="32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“who, </a:t>
            </a:r>
            <a:r>
              <a:rPr lang="en-GB" sz="3200" b="1" i="1" u="sng"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instead of/in the place of</a:t>
            </a:r>
            <a:r>
              <a:rPr lang="en-GB" sz="32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 the joy that was set before him endured the cross, scorning it’s shame” </a:t>
            </a:r>
            <a:r>
              <a:rPr lang="en-GB" sz="3200"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(v.2b)</a:t>
            </a:r>
            <a:endParaRPr lang="en-GB" sz="32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714237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12</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616101"/>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 </a:t>
            </a: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(alternative translation)    </a:t>
            </a:r>
            <a:r>
              <a:rPr lang="en-GB" sz="28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“who, </a:t>
            </a:r>
            <a:r>
              <a:rPr lang="en-GB" sz="2800" b="1" i="1" u="sng"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instead of/in the place of</a:t>
            </a:r>
            <a:r>
              <a:rPr lang="en-GB" sz="28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 the joy that was set before him endured the cross, scorning it’s shame” </a:t>
            </a:r>
            <a:r>
              <a:rPr lang="en-GB" sz="2800"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(v.2b)</a:t>
            </a:r>
            <a:endParaRPr lang="en-GB" sz="28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5" name="TextBox 4"/>
          <p:cNvSpPr txBox="1"/>
          <p:nvPr/>
        </p:nvSpPr>
        <p:spPr>
          <a:xfrm>
            <a:off x="251520" y="3776000"/>
            <a:ext cx="8818966" cy="2739211"/>
          </a:xfrm>
          <a:prstGeom prst="rect">
            <a:avLst/>
          </a:prstGeom>
          <a:noFill/>
        </p:spPr>
        <p:txBody>
          <a:bodyPr wrap="square" rtlCol="0">
            <a:spAutoFit/>
          </a:bodyPr>
          <a:lstStyle/>
          <a:p>
            <a:r>
              <a:rPr lang="fr-FR" sz="2400" b="1" dirty="0" smtClean="0">
                <a:ln>
                  <a:solidFill>
                    <a:schemeClr val="tx1"/>
                  </a:solidFill>
                </a:ln>
                <a:solidFill>
                  <a:srgbClr val="FFFF00"/>
                </a:solidFill>
                <a:effectLst>
                  <a:outerShdw blurRad="38100" dist="38100" dir="2700000" algn="tl">
                    <a:srgbClr val="000000">
                      <a:alpha val="43137"/>
                    </a:srgbClr>
                  </a:outerShdw>
                </a:effectLst>
              </a:rPr>
              <a:t>John Gill: </a:t>
            </a:r>
            <a:r>
              <a:rPr lang="en-GB" sz="2400" b="1" i="1" dirty="0" smtClean="0">
                <a:ln>
                  <a:solidFill>
                    <a:schemeClr val="tx1"/>
                  </a:solidFill>
                </a:ln>
                <a:solidFill>
                  <a:srgbClr val="FFFF00"/>
                </a:solidFill>
                <a:effectLst>
                  <a:glow rad="38100">
                    <a:schemeClr val="tx2"/>
                  </a:glow>
                  <a:outerShdw blurRad="38100" dist="38100" dir="2700000" algn="tl">
                    <a:srgbClr val="000000">
                      <a:alpha val="43137"/>
                    </a:srgbClr>
                  </a:outerShdw>
                </a:effectLst>
              </a:rPr>
              <a:t>“Christ, instead of being in the bosom of the Father, came into this world; instead of being in the form of God, appeared in the form of a servant; instead of the glory which he had with his Father from eternity, suffered shame and disgrace; instead of a joyful and comfortable life on earth, suffered a shameful and accursed death; instead of the temporal joy and glory the Jews proposed, he endured the shame and pain of the cross.”</a:t>
            </a:r>
            <a:r>
              <a:rPr lang="fr-FR" sz="2800" b="1" dirty="0" smtClean="0">
                <a:ln>
                  <a:solidFill>
                    <a:schemeClr val="tx1"/>
                  </a:solidFill>
                </a:ln>
                <a:solidFill>
                  <a:srgbClr val="FFFF00"/>
                </a:solidFill>
                <a:effectLst>
                  <a:glow rad="38100">
                    <a:schemeClr val="tx2"/>
                  </a:glow>
                  <a:outerShdw blurRad="38100" dist="38100" dir="2700000" algn="tl">
                    <a:srgbClr val="000000">
                      <a:alpha val="43137"/>
                    </a:srgbClr>
                  </a:outerShdw>
                </a:effectLst>
              </a:rPr>
              <a:t> </a:t>
            </a:r>
            <a:endParaRPr lang="en-GB" sz="2800" b="1" dirty="0">
              <a:ln>
                <a:solidFill>
                  <a:schemeClr val="tx1"/>
                </a:solidFill>
              </a:ln>
              <a:solidFill>
                <a:srgbClr val="FFFF00"/>
              </a:solidFill>
              <a:effectLst>
                <a:glow rad="38100">
                  <a:schemeClr val="tx2"/>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983090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13</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616101"/>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 </a:t>
            </a: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(alternative translation)    </a:t>
            </a:r>
            <a:r>
              <a:rPr lang="en-GB" sz="28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“who, </a:t>
            </a:r>
            <a:r>
              <a:rPr lang="en-GB" sz="2800" b="1" i="1" u="sng"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instead of/in the place of</a:t>
            </a:r>
            <a:r>
              <a:rPr lang="en-GB" sz="28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 the joy that was set before him endured the cross, scorning it’s shame” </a:t>
            </a:r>
            <a:r>
              <a:rPr lang="en-GB" sz="2800"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(v.2b)</a:t>
            </a:r>
            <a:endParaRPr lang="en-GB" sz="28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5" name="TextBox 4"/>
          <p:cNvSpPr txBox="1"/>
          <p:nvPr/>
        </p:nvSpPr>
        <p:spPr>
          <a:xfrm>
            <a:off x="1115616" y="3942816"/>
            <a:ext cx="7954870" cy="2246769"/>
          </a:xfrm>
          <a:prstGeom prst="rect">
            <a:avLst/>
          </a:prstGeom>
          <a:noFill/>
        </p:spPr>
        <p:txBody>
          <a:bodyPr wrap="square" rtlCol="0">
            <a:spAutoFit/>
          </a:bodyPr>
          <a:lstStyle/>
          <a:p>
            <a:r>
              <a:rPr lang="en-GB" sz="28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Who, being in the very nature of God, did not consider equality with God as something to be grasped, but made himself nothing…, he humbled himself and became obedient to death – even death on a cross! </a:t>
            </a:r>
            <a:r>
              <a:rPr lang="en-GB" sz="2800"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(Phil.2:6-7a, 8b)</a:t>
            </a:r>
            <a:endParaRPr lang="en-GB" sz="2800" b="1" i="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669080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14</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616101"/>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 </a:t>
            </a: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(alternative translation)    </a:t>
            </a:r>
            <a:r>
              <a:rPr lang="en-GB" sz="28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“who, </a:t>
            </a:r>
            <a:r>
              <a:rPr lang="en-GB" sz="2800" b="1" i="1" u="sng"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instead of/in the place of</a:t>
            </a:r>
            <a:r>
              <a:rPr lang="en-GB" sz="28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 the joy that was set before him endured the cross, scorning it’s shame” </a:t>
            </a:r>
            <a:r>
              <a:rPr lang="en-GB" sz="2800"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(v.2b)</a:t>
            </a:r>
            <a:endParaRPr lang="en-GB" sz="28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4" name="Explosion 2 3"/>
          <p:cNvSpPr/>
          <p:nvPr/>
        </p:nvSpPr>
        <p:spPr>
          <a:xfrm>
            <a:off x="2843400" y="3512228"/>
            <a:ext cx="4248472" cy="1656184"/>
          </a:xfrm>
          <a:prstGeom prst="irregularSeal2">
            <a:avLst/>
          </a:prstGeom>
          <a:pattFill prst="pct20">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3419872" y="4047932"/>
            <a:ext cx="3816424" cy="584775"/>
          </a:xfrm>
          <a:prstGeom prst="rect">
            <a:avLst/>
          </a:prstGeom>
          <a:noFill/>
        </p:spPr>
        <p:txBody>
          <a:bodyPr wrap="square" rtlCol="0">
            <a:spAutoFit/>
          </a:bodyPr>
          <a:lstStyle/>
          <a:p>
            <a:r>
              <a:rPr lang="en-GB" sz="3200" b="1" dirty="0" smtClean="0">
                <a:ln>
                  <a:solidFill>
                    <a:schemeClr val="tx1"/>
                  </a:solidFill>
                </a:ln>
                <a:solidFill>
                  <a:srgbClr val="002060"/>
                </a:solidFill>
                <a:effectLst>
                  <a:glow rad="63500">
                    <a:srgbClr val="FFFF00"/>
                  </a:glow>
                  <a:outerShdw blurRad="38100" dist="38100" dir="2700000" algn="tl">
                    <a:srgbClr val="000000">
                      <a:alpha val="43137"/>
                    </a:srgbClr>
                  </a:outerShdw>
                </a:effectLst>
              </a:rPr>
              <a:t>Mind-blowing!</a:t>
            </a:r>
            <a:endParaRPr lang="en-GB" sz="32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883056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15</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616101"/>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 </a:t>
            </a: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(alternative translation)    </a:t>
            </a:r>
            <a:r>
              <a:rPr lang="en-GB" sz="28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“who, </a:t>
            </a:r>
            <a:r>
              <a:rPr lang="en-GB" sz="2800" b="1" i="1" u="sng"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instead of/in the place of</a:t>
            </a:r>
            <a:r>
              <a:rPr lang="en-GB" sz="28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 the joy that was set before him endured the cross, scorning it’s shame” </a:t>
            </a:r>
            <a:r>
              <a:rPr lang="en-GB" sz="2800"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(v.2b)</a:t>
            </a:r>
            <a:endParaRPr lang="en-GB" sz="28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5" name="TextBox 4"/>
          <p:cNvSpPr txBox="1"/>
          <p:nvPr/>
        </p:nvSpPr>
        <p:spPr>
          <a:xfrm>
            <a:off x="1043608" y="3964995"/>
            <a:ext cx="5832648" cy="584775"/>
          </a:xfrm>
          <a:prstGeom prst="rect">
            <a:avLst/>
          </a:prstGeom>
          <a:noFill/>
        </p:spPr>
        <p:txBody>
          <a:bodyPr wrap="square" rtlCol="0">
            <a:spAutoFit/>
          </a:bodyPr>
          <a:lstStyle/>
          <a:p>
            <a:pPr marL="457200" indent="-457200">
              <a:buFont typeface="Arial" panose="020B0604020202020204" pitchFamily="34" charset="0"/>
              <a:buChar char="•"/>
            </a:pPr>
            <a:r>
              <a:rPr lang="en-GB" sz="3200"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How come we’re discontent?</a:t>
            </a:r>
            <a:endParaRPr lang="en-GB" sz="3200" dirty="0">
              <a:ln>
                <a:solidFill>
                  <a:schemeClr val="tx1"/>
                </a:solidFill>
              </a:ln>
              <a:solidFill>
                <a:srgbClr val="00206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07444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16</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616101"/>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 </a:t>
            </a: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(alternative translation)    </a:t>
            </a:r>
            <a:r>
              <a:rPr lang="en-GB" sz="28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“who, </a:t>
            </a:r>
            <a:r>
              <a:rPr lang="en-GB" sz="2800" b="1" i="1" u="sng"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instead of/in the place of</a:t>
            </a:r>
            <a:r>
              <a:rPr lang="en-GB" sz="28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 the joy that was set before him endured the cross, scorning it’s shame” </a:t>
            </a:r>
            <a:r>
              <a:rPr lang="en-GB" sz="2800"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(v.2b)</a:t>
            </a:r>
            <a:endParaRPr lang="en-GB" sz="28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5" name="TextBox 4"/>
          <p:cNvSpPr txBox="1"/>
          <p:nvPr/>
        </p:nvSpPr>
        <p:spPr>
          <a:xfrm>
            <a:off x="1043608" y="3964995"/>
            <a:ext cx="6264696" cy="954107"/>
          </a:xfrm>
          <a:prstGeom prst="rect">
            <a:avLst/>
          </a:prstGeom>
          <a:noFill/>
        </p:spPr>
        <p:txBody>
          <a:bodyPr wrap="square" rtlCol="0">
            <a:spAutoFit/>
          </a:bodyPr>
          <a:lstStyle/>
          <a:p>
            <a:pPr marL="457200" indent="-457200">
              <a:buFont typeface="Arial" panose="020B0604020202020204" pitchFamily="34" charset="0"/>
              <a:buChar char="•"/>
            </a:pPr>
            <a:r>
              <a:rPr lang="en-GB" sz="2400"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How come we’re discontent?</a:t>
            </a:r>
          </a:p>
          <a:p>
            <a:pPr marL="457200" indent="-457200">
              <a:buFont typeface="Arial" panose="020B0604020202020204" pitchFamily="34" charset="0"/>
              <a:buChar char="•"/>
            </a:pPr>
            <a:r>
              <a:rPr lang="en-GB" sz="3200"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Sacrifices? What sacrifices?</a:t>
            </a:r>
            <a:endParaRPr lang="en-GB" sz="3200" dirty="0">
              <a:ln>
                <a:solidFill>
                  <a:schemeClr val="tx1"/>
                </a:solidFill>
              </a:ln>
              <a:solidFill>
                <a:srgbClr val="00206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650274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17</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616101"/>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 </a:t>
            </a: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(alternative translation)    </a:t>
            </a:r>
            <a:r>
              <a:rPr lang="en-GB" sz="28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“who, </a:t>
            </a:r>
            <a:r>
              <a:rPr lang="en-GB" sz="2800" b="1" i="1" u="sng"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instead of/in the place of</a:t>
            </a:r>
            <a:r>
              <a:rPr lang="en-GB" sz="28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 the joy that was set before him endured the cross, scorning it’s shame” </a:t>
            </a:r>
            <a:r>
              <a:rPr lang="en-GB" sz="2800"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(v.2b)</a:t>
            </a:r>
            <a:endParaRPr lang="en-GB" sz="28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5" name="TextBox 4"/>
          <p:cNvSpPr txBox="1"/>
          <p:nvPr/>
        </p:nvSpPr>
        <p:spPr>
          <a:xfrm>
            <a:off x="1043608" y="3964995"/>
            <a:ext cx="6264696" cy="1323439"/>
          </a:xfrm>
          <a:prstGeom prst="rect">
            <a:avLst/>
          </a:prstGeom>
          <a:noFill/>
        </p:spPr>
        <p:txBody>
          <a:bodyPr wrap="square" rtlCol="0">
            <a:spAutoFit/>
          </a:bodyPr>
          <a:lstStyle/>
          <a:p>
            <a:pPr marL="457200" indent="-457200">
              <a:buFont typeface="Arial" panose="020B0604020202020204" pitchFamily="34" charset="0"/>
              <a:buChar char="•"/>
            </a:pPr>
            <a:r>
              <a:rPr lang="en-GB" sz="2400"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How come we’re discontent?</a:t>
            </a:r>
          </a:p>
          <a:p>
            <a:pPr marL="457200" indent="-457200">
              <a:buFont typeface="Arial" panose="020B0604020202020204" pitchFamily="34" charset="0"/>
              <a:buChar char="•"/>
            </a:pPr>
            <a:r>
              <a:rPr lang="en-GB" sz="2400"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Sacrifices? What sacrifices?</a:t>
            </a:r>
          </a:p>
          <a:p>
            <a:pPr marL="457200" indent="-457200">
              <a:buFont typeface="Arial" panose="020B0604020202020204" pitchFamily="34" charset="0"/>
              <a:buChar char="•"/>
            </a:pPr>
            <a:r>
              <a:rPr lang="en-GB" sz="3200"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What are our goals?</a:t>
            </a:r>
          </a:p>
        </p:txBody>
      </p:sp>
    </p:spTree>
    <p:extLst>
      <p:ext uri="{BB962C8B-B14F-4D97-AF65-F5344CB8AC3E}">
        <p14:creationId xmlns:p14="http://schemas.microsoft.com/office/powerpoint/2010/main" val="1715685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18</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616101"/>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 </a:t>
            </a: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(alternative translation)    </a:t>
            </a:r>
            <a:r>
              <a:rPr lang="en-GB" sz="28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“who, </a:t>
            </a:r>
            <a:r>
              <a:rPr lang="en-GB" sz="2800" b="1" i="1" u="sng"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instead of/in the place of</a:t>
            </a:r>
            <a:r>
              <a:rPr lang="en-GB" sz="28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 the joy that was set before him endured the cross, scorning it’s shame” </a:t>
            </a:r>
            <a:r>
              <a:rPr lang="en-GB" sz="2800"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(v.2b)</a:t>
            </a:r>
            <a:endParaRPr lang="en-GB" sz="28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5" name="TextBox 4"/>
          <p:cNvSpPr txBox="1"/>
          <p:nvPr/>
        </p:nvSpPr>
        <p:spPr>
          <a:xfrm>
            <a:off x="1043608" y="3964995"/>
            <a:ext cx="6264696" cy="1692771"/>
          </a:xfrm>
          <a:prstGeom prst="rect">
            <a:avLst/>
          </a:prstGeom>
          <a:noFill/>
        </p:spPr>
        <p:txBody>
          <a:bodyPr wrap="square" rtlCol="0">
            <a:spAutoFit/>
          </a:bodyPr>
          <a:lstStyle/>
          <a:p>
            <a:pPr marL="457200" indent="-457200">
              <a:buFont typeface="Arial" panose="020B0604020202020204" pitchFamily="34" charset="0"/>
              <a:buChar char="•"/>
            </a:pPr>
            <a:r>
              <a:rPr lang="en-GB" sz="2400"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How come we’re discontent?</a:t>
            </a:r>
          </a:p>
          <a:p>
            <a:pPr marL="457200" indent="-457200">
              <a:buFont typeface="Arial" panose="020B0604020202020204" pitchFamily="34" charset="0"/>
              <a:buChar char="•"/>
            </a:pPr>
            <a:r>
              <a:rPr lang="en-GB" sz="2400"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Sacrifices? What sacrifices?</a:t>
            </a:r>
          </a:p>
          <a:p>
            <a:pPr marL="457200" indent="-457200">
              <a:buFont typeface="Arial" panose="020B0604020202020204" pitchFamily="34" charset="0"/>
              <a:buChar char="•"/>
            </a:pPr>
            <a:r>
              <a:rPr lang="en-GB" sz="2400"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What are our goals?</a:t>
            </a:r>
          </a:p>
          <a:p>
            <a:pPr marL="457200" indent="-457200">
              <a:buFont typeface="Arial" panose="020B0604020202020204" pitchFamily="34" charset="0"/>
              <a:buChar char="•"/>
            </a:pPr>
            <a:r>
              <a:rPr lang="en-GB" sz="3200"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Disciples of Christ? Follow me!</a:t>
            </a:r>
            <a:endParaRPr lang="en-GB" sz="3200" dirty="0">
              <a:ln>
                <a:solidFill>
                  <a:schemeClr val="tx1"/>
                </a:solidFill>
              </a:ln>
              <a:solidFill>
                <a:srgbClr val="00206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674015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19</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369880"/>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hope </a:t>
            </a:r>
            <a:r>
              <a:rPr lang="en-GB" sz="32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“…and sat down at the right hand of the throne of God.”</a:t>
            </a:r>
            <a:endParaRPr lang="en-GB" sz="32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526159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2</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3">
            <a:extLst>
              <a:ext uri="{BEBA8EAE-BF5A-486C-A8C5-ECC9F3942E4B}">
                <a14:imgProps xmlns:a14="http://schemas.microsoft.com/office/drawing/2010/main">
                  <a14:imgLayer r:embed="rId4">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3864"/>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8760"/>
            <a:ext cx="8767920" cy="707886"/>
          </a:xfrm>
          <a:prstGeom prst="rect">
            <a:avLst/>
          </a:prstGeom>
          <a:noFill/>
        </p:spPr>
        <p:txBody>
          <a:bodyPr wrap="square" rtlCol="0">
            <a:spAutoFit/>
          </a:bodyPr>
          <a:lstStyle/>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 </a:t>
            </a:r>
            <a:r>
              <a:rPr lang="en-GB" sz="36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endParaRPr lang="en-GB" sz="3600" b="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971613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20</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369880"/>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hope </a:t>
            </a:r>
            <a:r>
              <a:rPr lang="en-GB" sz="32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“…and sat down at the right hand of the throne of God.”</a:t>
            </a:r>
            <a:endParaRPr lang="en-GB" sz="32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4" name="TextBox 3"/>
          <p:cNvSpPr txBox="1"/>
          <p:nvPr/>
        </p:nvSpPr>
        <p:spPr>
          <a:xfrm>
            <a:off x="1115616" y="3630743"/>
            <a:ext cx="7571184" cy="646331"/>
          </a:xfrm>
          <a:prstGeom prst="rect">
            <a:avLst/>
          </a:prstGeom>
          <a:noFill/>
        </p:spPr>
        <p:txBody>
          <a:bodyPr wrap="square" rtlCol="0">
            <a:spAutoFit/>
          </a:bodyPr>
          <a:lstStyle/>
          <a:p>
            <a:pPr marL="571500" indent="-571500">
              <a:buFont typeface="Arial" panose="020B0604020202020204" pitchFamily="34" charset="0"/>
              <a:buChar char="•"/>
            </a:pPr>
            <a:r>
              <a:rPr lang="en-GB" sz="36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Finished work</a:t>
            </a:r>
            <a:endParaRPr lang="en-GB" sz="3600" b="1" dirty="0">
              <a:ln>
                <a:solidFill>
                  <a:schemeClr val="tx1"/>
                </a:solidFill>
              </a:ln>
              <a:solidFill>
                <a:srgbClr val="0070C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984080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21</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369880"/>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hope </a:t>
            </a:r>
            <a:r>
              <a:rPr lang="en-GB" sz="32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“…and sat down at the right hand of the throne of God.”</a:t>
            </a:r>
            <a:endParaRPr lang="en-GB" sz="32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4" name="TextBox 3"/>
          <p:cNvSpPr txBox="1"/>
          <p:nvPr/>
        </p:nvSpPr>
        <p:spPr>
          <a:xfrm>
            <a:off x="1115616" y="3630743"/>
            <a:ext cx="7571184" cy="1077218"/>
          </a:xfrm>
          <a:prstGeom prst="rect">
            <a:avLst/>
          </a:prstGeom>
          <a:noFill/>
        </p:spPr>
        <p:txBody>
          <a:bodyPr wrap="square" rtlCol="0">
            <a:spAutoFit/>
          </a:bodyPr>
          <a:lstStyle/>
          <a:p>
            <a:pPr marL="571500" indent="-571500">
              <a:buFont typeface="Arial" panose="020B0604020202020204" pitchFamily="34" charset="0"/>
              <a:buChar char="•"/>
            </a:pPr>
            <a:r>
              <a:rPr lang="en-GB" sz="28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Finished work</a:t>
            </a:r>
          </a:p>
          <a:p>
            <a:pPr marL="571500" indent="-571500">
              <a:buFont typeface="Arial" panose="020B0604020202020204" pitchFamily="34" charset="0"/>
              <a:buChar char="•"/>
            </a:pPr>
            <a:r>
              <a:rPr lang="en-GB" sz="36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Supreme position</a:t>
            </a:r>
            <a:endParaRPr lang="en-GB" sz="3600" b="1" dirty="0">
              <a:ln>
                <a:solidFill>
                  <a:schemeClr val="tx1"/>
                </a:solidFill>
              </a:ln>
              <a:solidFill>
                <a:srgbClr val="0070C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613704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22</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369880"/>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hope </a:t>
            </a:r>
            <a:r>
              <a:rPr lang="en-GB" sz="32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“…and sat down at the right hand of the throne of God.”</a:t>
            </a:r>
            <a:endParaRPr lang="en-GB" sz="32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4" name="TextBox 3"/>
          <p:cNvSpPr txBox="1"/>
          <p:nvPr/>
        </p:nvSpPr>
        <p:spPr>
          <a:xfrm>
            <a:off x="1115616" y="3630743"/>
            <a:ext cx="7571184" cy="1508105"/>
          </a:xfrm>
          <a:prstGeom prst="rect">
            <a:avLst/>
          </a:prstGeom>
          <a:noFill/>
        </p:spPr>
        <p:txBody>
          <a:bodyPr wrap="square" rtlCol="0">
            <a:spAutoFit/>
          </a:bodyPr>
          <a:lstStyle/>
          <a:p>
            <a:pPr marL="571500" indent="-571500">
              <a:buFont typeface="Arial" panose="020B0604020202020204" pitchFamily="34" charset="0"/>
              <a:buChar char="•"/>
            </a:pPr>
            <a:r>
              <a:rPr lang="en-GB" sz="28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Finished work</a:t>
            </a:r>
          </a:p>
          <a:p>
            <a:pPr marL="571500" indent="-571500">
              <a:buFont typeface="Arial" panose="020B0604020202020204" pitchFamily="34" charset="0"/>
              <a:buChar char="•"/>
            </a:pPr>
            <a:r>
              <a:rPr lang="en-GB" sz="28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Supreme position</a:t>
            </a:r>
          </a:p>
          <a:p>
            <a:pPr marL="571500" indent="-571500">
              <a:buFont typeface="Arial" panose="020B0604020202020204" pitchFamily="34" charset="0"/>
              <a:buChar char="•"/>
            </a:pPr>
            <a:r>
              <a:rPr lang="fr-FR" sz="36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No abdication </a:t>
            </a:r>
            <a:endParaRPr lang="en-GB" sz="3600" b="1" dirty="0">
              <a:ln>
                <a:solidFill>
                  <a:schemeClr val="tx1"/>
                </a:solidFill>
              </a:ln>
              <a:solidFill>
                <a:srgbClr val="0070C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715110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23</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369880"/>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hope </a:t>
            </a:r>
            <a:r>
              <a:rPr lang="en-GB" sz="32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“…and sat down at the right hand of the throne of God.”</a:t>
            </a:r>
            <a:endParaRPr lang="en-GB" sz="32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4" name="TextBox 3"/>
          <p:cNvSpPr txBox="1"/>
          <p:nvPr/>
        </p:nvSpPr>
        <p:spPr>
          <a:xfrm>
            <a:off x="1115616" y="3630743"/>
            <a:ext cx="7571184" cy="1938992"/>
          </a:xfrm>
          <a:prstGeom prst="rect">
            <a:avLst/>
          </a:prstGeom>
          <a:noFill/>
        </p:spPr>
        <p:txBody>
          <a:bodyPr wrap="square" rtlCol="0">
            <a:spAutoFit/>
          </a:bodyPr>
          <a:lstStyle/>
          <a:p>
            <a:pPr marL="571500" indent="-571500">
              <a:buFont typeface="Arial" panose="020B0604020202020204" pitchFamily="34" charset="0"/>
              <a:buChar char="•"/>
            </a:pPr>
            <a:r>
              <a:rPr lang="en-GB" sz="28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Finished work</a:t>
            </a:r>
          </a:p>
          <a:p>
            <a:pPr marL="571500" indent="-571500">
              <a:buFont typeface="Arial" panose="020B0604020202020204" pitchFamily="34" charset="0"/>
              <a:buChar char="•"/>
            </a:pPr>
            <a:r>
              <a:rPr lang="en-GB" sz="28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Supreme position</a:t>
            </a:r>
          </a:p>
          <a:p>
            <a:pPr marL="571500" indent="-571500">
              <a:buFont typeface="Arial" panose="020B0604020202020204" pitchFamily="34" charset="0"/>
              <a:buChar char="•"/>
            </a:pPr>
            <a:r>
              <a:rPr lang="fr-FR" sz="28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No abdication </a:t>
            </a:r>
          </a:p>
          <a:p>
            <a:pPr marL="571500" indent="-571500">
              <a:buFont typeface="Arial" panose="020B0604020202020204" pitchFamily="34" charset="0"/>
              <a:buChar char="•"/>
            </a:pPr>
            <a:r>
              <a:rPr lang="en-GB" sz="36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Exalted one</a:t>
            </a:r>
            <a:endParaRPr lang="en-GB" sz="3600" b="1" dirty="0">
              <a:ln>
                <a:solidFill>
                  <a:schemeClr val="tx1"/>
                </a:solidFill>
              </a:ln>
              <a:solidFill>
                <a:srgbClr val="0070C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360295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24</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369880"/>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hope </a:t>
            </a:r>
            <a:r>
              <a:rPr lang="en-GB" sz="32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“…and sat down at the right hand of the throne of God.”</a:t>
            </a:r>
            <a:endParaRPr lang="en-GB" sz="32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4" name="TextBox 3"/>
          <p:cNvSpPr txBox="1"/>
          <p:nvPr/>
        </p:nvSpPr>
        <p:spPr>
          <a:xfrm>
            <a:off x="1115616" y="3630743"/>
            <a:ext cx="7571184" cy="2369880"/>
          </a:xfrm>
          <a:prstGeom prst="rect">
            <a:avLst/>
          </a:prstGeom>
          <a:noFill/>
        </p:spPr>
        <p:txBody>
          <a:bodyPr wrap="square" rtlCol="0">
            <a:spAutoFit/>
          </a:bodyPr>
          <a:lstStyle/>
          <a:p>
            <a:pPr marL="571500" indent="-571500">
              <a:buFont typeface="Arial" panose="020B0604020202020204" pitchFamily="34" charset="0"/>
              <a:buChar char="•"/>
            </a:pPr>
            <a:r>
              <a:rPr lang="en-GB" sz="28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Finished work</a:t>
            </a:r>
          </a:p>
          <a:p>
            <a:pPr marL="571500" indent="-571500">
              <a:buFont typeface="Arial" panose="020B0604020202020204" pitchFamily="34" charset="0"/>
              <a:buChar char="•"/>
            </a:pPr>
            <a:r>
              <a:rPr lang="en-GB" sz="28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Supreme position</a:t>
            </a:r>
          </a:p>
          <a:p>
            <a:pPr marL="571500" indent="-571500">
              <a:buFont typeface="Arial" panose="020B0604020202020204" pitchFamily="34" charset="0"/>
              <a:buChar char="•"/>
            </a:pPr>
            <a:r>
              <a:rPr lang="fr-FR" sz="28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No abdication </a:t>
            </a:r>
          </a:p>
          <a:p>
            <a:pPr marL="571500" indent="-571500">
              <a:buFont typeface="Arial" panose="020B0604020202020204" pitchFamily="34" charset="0"/>
              <a:buChar char="•"/>
            </a:pPr>
            <a:r>
              <a:rPr lang="en-GB" sz="28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Exalted one</a:t>
            </a:r>
          </a:p>
          <a:p>
            <a:pPr marL="571500" indent="-571500">
              <a:buFont typeface="Arial" panose="020B0604020202020204" pitchFamily="34" charset="0"/>
              <a:buChar char="•"/>
            </a:pPr>
            <a:r>
              <a:rPr lang="en-GB" sz="36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Guarantor of our arrival</a:t>
            </a:r>
            <a:endParaRPr lang="en-GB" sz="3600" b="1" dirty="0">
              <a:ln>
                <a:solidFill>
                  <a:schemeClr val="tx1"/>
                </a:solidFill>
              </a:ln>
              <a:solidFill>
                <a:srgbClr val="0070C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593149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25</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369880"/>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hope </a:t>
            </a:r>
            <a:r>
              <a:rPr lang="en-GB" sz="32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“…and sat down at the right hand of the throne of God.”</a:t>
            </a:r>
            <a:endParaRPr lang="en-GB" sz="32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4" name="TextBox 3"/>
          <p:cNvSpPr txBox="1"/>
          <p:nvPr/>
        </p:nvSpPr>
        <p:spPr>
          <a:xfrm>
            <a:off x="1115616" y="3630743"/>
            <a:ext cx="7571184" cy="2800767"/>
          </a:xfrm>
          <a:prstGeom prst="rect">
            <a:avLst/>
          </a:prstGeom>
          <a:noFill/>
        </p:spPr>
        <p:txBody>
          <a:bodyPr wrap="square" rtlCol="0">
            <a:spAutoFit/>
          </a:bodyPr>
          <a:lstStyle/>
          <a:p>
            <a:pPr marL="571500" indent="-571500">
              <a:buFont typeface="Arial" panose="020B0604020202020204" pitchFamily="34" charset="0"/>
              <a:buChar char="•"/>
            </a:pPr>
            <a:r>
              <a:rPr lang="en-GB" sz="28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Finished work</a:t>
            </a:r>
          </a:p>
          <a:p>
            <a:pPr marL="571500" indent="-571500">
              <a:buFont typeface="Arial" panose="020B0604020202020204" pitchFamily="34" charset="0"/>
              <a:buChar char="•"/>
            </a:pPr>
            <a:r>
              <a:rPr lang="en-GB" sz="28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Supreme position</a:t>
            </a:r>
          </a:p>
          <a:p>
            <a:pPr marL="571500" indent="-571500">
              <a:buFont typeface="Arial" panose="020B0604020202020204" pitchFamily="34" charset="0"/>
              <a:buChar char="•"/>
            </a:pPr>
            <a:r>
              <a:rPr lang="fr-FR" sz="28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No abdication </a:t>
            </a:r>
          </a:p>
          <a:p>
            <a:pPr marL="571500" indent="-571500">
              <a:buFont typeface="Arial" panose="020B0604020202020204" pitchFamily="34" charset="0"/>
              <a:buChar char="•"/>
            </a:pPr>
            <a:r>
              <a:rPr lang="en-GB" sz="28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Exalted one</a:t>
            </a:r>
          </a:p>
          <a:p>
            <a:pPr marL="571500" indent="-571500">
              <a:buFont typeface="Arial" panose="020B0604020202020204" pitchFamily="34" charset="0"/>
              <a:buChar char="•"/>
            </a:pPr>
            <a:r>
              <a:rPr lang="en-GB" sz="28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Guarantor of our arrival</a:t>
            </a:r>
          </a:p>
          <a:p>
            <a:pPr marL="571500" indent="-571500">
              <a:buFont typeface="Arial" panose="020B0604020202020204" pitchFamily="34" charset="0"/>
              <a:buChar char="•"/>
            </a:pPr>
            <a:r>
              <a:rPr lang="en-GB" sz="36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“On the victory side”</a:t>
            </a:r>
            <a:endParaRPr lang="en-GB" sz="3600" b="1" dirty="0">
              <a:ln>
                <a:solidFill>
                  <a:schemeClr val="tx1"/>
                </a:solidFill>
              </a:ln>
              <a:solidFill>
                <a:srgbClr val="0070C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812384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26</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369880"/>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hope </a:t>
            </a:r>
            <a:r>
              <a:rPr lang="en-GB" sz="32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“…and sat down at the right hand of the throne of God.”</a:t>
            </a:r>
            <a:endParaRPr lang="en-GB" sz="32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5" name="TextBox 4"/>
          <p:cNvSpPr txBox="1"/>
          <p:nvPr/>
        </p:nvSpPr>
        <p:spPr>
          <a:xfrm>
            <a:off x="323528" y="3630743"/>
            <a:ext cx="8363272" cy="646331"/>
          </a:xfrm>
          <a:prstGeom prst="rect">
            <a:avLst/>
          </a:prstGeom>
          <a:noFill/>
        </p:spPr>
        <p:txBody>
          <a:bodyPr wrap="square" rtlCol="0">
            <a:spAutoFit/>
          </a:bodyPr>
          <a:lstStyle/>
          <a:p>
            <a:r>
              <a:rPr lang="en-GB" sz="36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Words of encouragement:</a:t>
            </a:r>
            <a:endParaRPr lang="en-GB" sz="3600" b="1" dirty="0">
              <a:ln>
                <a:solidFill>
                  <a:schemeClr val="tx1"/>
                </a:solidFill>
              </a:ln>
              <a:solidFill>
                <a:srgbClr val="00206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897788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27</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369880"/>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hope </a:t>
            </a:r>
            <a:r>
              <a:rPr lang="en-GB" sz="32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“…and sat down at the right hand of the throne of God.”</a:t>
            </a:r>
            <a:endParaRPr lang="en-GB" sz="32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5" name="TextBox 4"/>
          <p:cNvSpPr txBox="1"/>
          <p:nvPr/>
        </p:nvSpPr>
        <p:spPr>
          <a:xfrm>
            <a:off x="323528" y="3630743"/>
            <a:ext cx="8363272" cy="1200329"/>
          </a:xfrm>
          <a:prstGeom prst="rect">
            <a:avLst/>
          </a:prstGeom>
          <a:noFill/>
        </p:spPr>
        <p:txBody>
          <a:bodyPr wrap="square" rtlCol="0">
            <a:spAutoFit/>
          </a:bodyPr>
          <a:lstStyle/>
          <a:p>
            <a:r>
              <a:rPr lang="en-GB" sz="36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Words of encouragement:</a:t>
            </a:r>
          </a:p>
          <a:p>
            <a:pPr marL="1077913" indent="-715963">
              <a:buFont typeface="Wingdings" panose="05000000000000000000" pitchFamily="2" charset="2"/>
              <a:buChar char="Ø"/>
            </a:pPr>
            <a:r>
              <a:rPr lang="fr-FR" sz="36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All in a race</a:t>
            </a:r>
            <a:endParaRPr lang="en-GB" sz="3600" b="1" dirty="0">
              <a:ln>
                <a:solidFill>
                  <a:schemeClr val="tx1"/>
                </a:solidFill>
              </a:ln>
              <a:solidFill>
                <a:srgbClr val="00206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891964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28</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369880"/>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hope </a:t>
            </a:r>
            <a:r>
              <a:rPr lang="en-GB" sz="32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“…and sat down at the right hand of the throne of God.”</a:t>
            </a:r>
            <a:endParaRPr lang="en-GB" sz="32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5" name="TextBox 4"/>
          <p:cNvSpPr txBox="1"/>
          <p:nvPr/>
        </p:nvSpPr>
        <p:spPr>
          <a:xfrm>
            <a:off x="323528" y="3630743"/>
            <a:ext cx="8363272" cy="1631216"/>
          </a:xfrm>
          <a:prstGeom prst="rect">
            <a:avLst/>
          </a:prstGeom>
          <a:noFill/>
        </p:spPr>
        <p:txBody>
          <a:bodyPr wrap="square" rtlCol="0">
            <a:spAutoFit/>
          </a:bodyPr>
          <a:lstStyle/>
          <a:p>
            <a:r>
              <a:rPr lang="en-GB" sz="36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Words of encouragement:</a:t>
            </a:r>
          </a:p>
          <a:p>
            <a:pPr marL="1077913" indent="-715963">
              <a:buFont typeface="Wingdings" panose="05000000000000000000" pitchFamily="2" charset="2"/>
              <a:buChar char="Ø"/>
            </a:pPr>
            <a:r>
              <a:rPr lang="fr-FR"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All in a race</a:t>
            </a:r>
          </a:p>
          <a:p>
            <a:pPr marL="1077913" indent="-715963">
              <a:buFont typeface="Wingdings" panose="05000000000000000000" pitchFamily="2" charset="2"/>
              <a:buChar char="Ø"/>
            </a:pPr>
            <a:r>
              <a:rPr lang="en-GB" sz="36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Keep eyes on Jesus</a:t>
            </a:r>
            <a:endParaRPr lang="en-GB" sz="3600" b="1" dirty="0">
              <a:ln>
                <a:solidFill>
                  <a:schemeClr val="tx1"/>
                </a:solidFill>
              </a:ln>
              <a:solidFill>
                <a:srgbClr val="00206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293940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29</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2369880"/>
          </a:xfrm>
          <a:prstGeom prst="rect">
            <a:avLst/>
          </a:prstGeom>
          <a:noFill/>
        </p:spPr>
        <p:txBody>
          <a:bodyPr wrap="square" rtlCol="0">
            <a:spAutoFit/>
          </a:bodyPr>
          <a:lstStyle/>
          <a:p>
            <a:pPr marL="742950" indent="-742950">
              <a:buFont typeface="+mj-lt"/>
              <a:buAutoNum type="arabicPeriod"/>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a:t>
            </a: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p>
          <a:p>
            <a:pPr marL="742950" indent="-742950">
              <a:buFont typeface="+mj-lt"/>
              <a:buAutoNum type="arabicPeriod"/>
            </a:pPr>
            <a:r>
              <a:rPr lang="en-GB" sz="32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example</a:t>
            </a:r>
          </a:p>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hope </a:t>
            </a:r>
            <a:r>
              <a:rPr lang="en-GB" sz="32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“…and sat down at the right hand of the throne of God.”</a:t>
            </a:r>
            <a:endParaRPr lang="en-GB" sz="3200" b="1" dirty="0">
              <a:ln>
                <a:solidFill>
                  <a:schemeClr val="tx1"/>
                </a:solidFill>
              </a:ln>
              <a:solidFill>
                <a:srgbClr val="002060"/>
              </a:solidFill>
              <a:effectLst>
                <a:glow rad="63500">
                  <a:srgbClr val="FFFF00"/>
                </a:glow>
                <a:outerShdw blurRad="38100" dist="38100" dir="2700000" algn="tl">
                  <a:srgbClr val="000000">
                    <a:alpha val="43137"/>
                  </a:srgbClr>
                </a:outerShdw>
              </a:effectLst>
            </a:endParaRPr>
          </a:p>
        </p:txBody>
      </p:sp>
      <p:sp>
        <p:nvSpPr>
          <p:cNvPr id="5" name="TextBox 4"/>
          <p:cNvSpPr txBox="1"/>
          <p:nvPr/>
        </p:nvSpPr>
        <p:spPr>
          <a:xfrm>
            <a:off x="323528" y="3630743"/>
            <a:ext cx="8363272" cy="2062103"/>
          </a:xfrm>
          <a:prstGeom prst="rect">
            <a:avLst/>
          </a:prstGeom>
          <a:noFill/>
        </p:spPr>
        <p:txBody>
          <a:bodyPr wrap="square" rtlCol="0">
            <a:spAutoFit/>
          </a:bodyPr>
          <a:lstStyle/>
          <a:p>
            <a:r>
              <a:rPr lang="en-GB" sz="36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Words of encouragement:</a:t>
            </a:r>
          </a:p>
          <a:p>
            <a:pPr marL="1077913" indent="-715963">
              <a:buFont typeface="Wingdings" panose="05000000000000000000" pitchFamily="2" charset="2"/>
              <a:buChar char="Ø"/>
            </a:pPr>
            <a:r>
              <a:rPr lang="fr-FR"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All in a race</a:t>
            </a:r>
          </a:p>
          <a:p>
            <a:pPr marL="1077913" indent="-715963">
              <a:buFont typeface="Wingdings" panose="05000000000000000000" pitchFamily="2" charset="2"/>
              <a:buChar char="Ø"/>
            </a:pPr>
            <a:r>
              <a:rPr lang="en-GB" sz="28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Keep eyes on Jesus</a:t>
            </a:r>
          </a:p>
          <a:p>
            <a:pPr marL="1077913" indent="-715963">
              <a:buFont typeface="Wingdings" panose="05000000000000000000" pitchFamily="2" charset="2"/>
              <a:buChar char="Ø"/>
            </a:pPr>
            <a:r>
              <a:rPr lang="en-GB" sz="36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In God’s eyes, we’re already winners!</a:t>
            </a:r>
            <a:endParaRPr lang="en-GB" sz="3600" b="1" dirty="0">
              <a:ln>
                <a:solidFill>
                  <a:schemeClr val="tx1"/>
                </a:solidFill>
              </a:ln>
              <a:solidFill>
                <a:srgbClr val="00206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229065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3</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3864"/>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83325"/>
            <a:ext cx="8781364" cy="707886"/>
          </a:xfrm>
          <a:prstGeom prst="rect">
            <a:avLst/>
          </a:prstGeom>
          <a:noFill/>
        </p:spPr>
        <p:txBody>
          <a:bodyPr wrap="square" rtlCol="0">
            <a:spAutoFit/>
          </a:bodyPr>
          <a:lstStyle/>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 </a:t>
            </a:r>
            <a:r>
              <a:rPr lang="en-GB" sz="36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endParaRPr lang="en-GB" sz="3600" b="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
        <p:nvSpPr>
          <p:cNvPr id="4" name="TextBox 3"/>
          <p:cNvSpPr txBox="1"/>
          <p:nvPr/>
        </p:nvSpPr>
        <p:spPr>
          <a:xfrm>
            <a:off x="971600" y="2007839"/>
            <a:ext cx="7416824" cy="707886"/>
          </a:xfrm>
          <a:prstGeom prst="rect">
            <a:avLst/>
          </a:prstGeom>
          <a:noFill/>
          <a:ln>
            <a:solidFill>
              <a:schemeClr val="tx1"/>
            </a:solidFill>
          </a:ln>
        </p:spPr>
        <p:txBody>
          <a:bodyPr wrap="square" rtlCol="0">
            <a:spAutoFit/>
          </a:bodyPr>
          <a:lstStyle/>
          <a:p>
            <a:pPr marL="285750" indent="-285750">
              <a:buFont typeface="Arial" panose="020B0604020202020204" pitchFamily="34" charset="0"/>
              <a:buChar char="•"/>
            </a:pPr>
            <a:r>
              <a:rPr lang="en-GB" sz="4000" b="1" dirty="0" smtClean="0">
                <a:ln>
                  <a:solidFill>
                    <a:schemeClr val="tx1"/>
                  </a:solidFill>
                </a:ln>
                <a:solidFill>
                  <a:srgbClr val="002060"/>
                </a:solidFill>
                <a:effectLst>
                  <a:glow rad="63500">
                    <a:schemeClr val="bg1"/>
                  </a:glow>
                </a:effectLst>
              </a:rPr>
              <a:t>Concentration</a:t>
            </a:r>
          </a:p>
        </p:txBody>
      </p:sp>
    </p:spTree>
    <p:extLst>
      <p:ext uri="{BB962C8B-B14F-4D97-AF65-F5344CB8AC3E}">
        <p14:creationId xmlns:p14="http://schemas.microsoft.com/office/powerpoint/2010/main" val="2442083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4</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3864"/>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83325"/>
            <a:ext cx="8781364" cy="707886"/>
          </a:xfrm>
          <a:prstGeom prst="rect">
            <a:avLst/>
          </a:prstGeom>
          <a:noFill/>
        </p:spPr>
        <p:txBody>
          <a:bodyPr wrap="square" rtlCol="0">
            <a:spAutoFit/>
          </a:bodyPr>
          <a:lstStyle/>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 </a:t>
            </a:r>
            <a:r>
              <a:rPr lang="en-GB" sz="36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endParaRPr lang="en-GB" sz="3600" b="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
        <p:nvSpPr>
          <p:cNvPr id="4" name="TextBox 3"/>
          <p:cNvSpPr txBox="1"/>
          <p:nvPr/>
        </p:nvSpPr>
        <p:spPr>
          <a:xfrm>
            <a:off x="971600" y="2007839"/>
            <a:ext cx="7416824" cy="707886"/>
          </a:xfrm>
          <a:prstGeom prst="rect">
            <a:avLst/>
          </a:prstGeom>
          <a:noFill/>
          <a:ln>
            <a:solidFill>
              <a:schemeClr val="tx1"/>
            </a:solidFill>
          </a:ln>
        </p:spPr>
        <p:txBody>
          <a:bodyPr wrap="square" rtlCol="0">
            <a:spAutoFit/>
          </a:bodyPr>
          <a:lstStyle/>
          <a:p>
            <a:pPr marL="285750" indent="-285750">
              <a:buFont typeface="Arial" panose="020B0604020202020204" pitchFamily="34" charset="0"/>
              <a:buChar char="•"/>
            </a:pPr>
            <a:r>
              <a:rPr lang="en-GB" sz="4000" b="1" dirty="0" smtClean="0">
                <a:ln>
                  <a:solidFill>
                    <a:schemeClr val="tx1"/>
                  </a:solidFill>
                </a:ln>
                <a:solidFill>
                  <a:srgbClr val="002060"/>
                </a:solidFill>
                <a:effectLst>
                  <a:glow rad="63500">
                    <a:schemeClr val="bg1"/>
                  </a:glow>
                </a:effectLst>
              </a:rPr>
              <a:t>Concentration</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80012" y="2007839"/>
            <a:ext cx="3491880" cy="2618910"/>
          </a:xfrm>
          <a:prstGeom prst="rect">
            <a:avLst/>
          </a:prstGeom>
        </p:spPr>
      </p:pic>
    </p:spTree>
    <p:extLst>
      <p:ext uri="{BB962C8B-B14F-4D97-AF65-F5344CB8AC3E}">
        <p14:creationId xmlns:p14="http://schemas.microsoft.com/office/powerpoint/2010/main" val="1615068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5</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707886"/>
          </a:xfrm>
          <a:prstGeom prst="rect">
            <a:avLst/>
          </a:prstGeom>
          <a:noFill/>
        </p:spPr>
        <p:txBody>
          <a:bodyPr wrap="square" rtlCol="0">
            <a:spAutoFit/>
          </a:bodyPr>
          <a:lstStyle/>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 </a:t>
            </a:r>
            <a:r>
              <a:rPr lang="en-GB" sz="36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endParaRPr lang="en-GB" sz="3600" b="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
        <p:nvSpPr>
          <p:cNvPr id="4" name="TextBox 3"/>
          <p:cNvSpPr txBox="1"/>
          <p:nvPr/>
        </p:nvSpPr>
        <p:spPr>
          <a:xfrm>
            <a:off x="971600" y="2034601"/>
            <a:ext cx="7511891" cy="1200329"/>
          </a:xfrm>
          <a:prstGeom prst="rect">
            <a:avLst/>
          </a:prstGeom>
          <a:noFill/>
          <a:ln>
            <a:solidFill>
              <a:schemeClr val="tx1"/>
            </a:solidFill>
          </a:ln>
        </p:spPr>
        <p:txBody>
          <a:bodyPr wrap="square" rtlCol="0">
            <a:spAutoFit/>
          </a:bodyPr>
          <a:lstStyle/>
          <a:p>
            <a:pPr marL="361950" indent="-361950">
              <a:buFont typeface="Arial" panose="020B0604020202020204" pitchFamily="34" charset="0"/>
              <a:buChar char="•"/>
            </a:pPr>
            <a:r>
              <a:rPr lang="en-GB" sz="3200" b="1" dirty="0" smtClean="0">
                <a:ln>
                  <a:solidFill>
                    <a:schemeClr val="tx1"/>
                  </a:solidFill>
                </a:ln>
                <a:solidFill>
                  <a:srgbClr val="002060"/>
                </a:solidFill>
                <a:effectLst>
                  <a:glow rad="50800">
                    <a:schemeClr val="bg1"/>
                  </a:glow>
                </a:effectLst>
              </a:rPr>
              <a:t>Concentration</a:t>
            </a:r>
          </a:p>
          <a:p>
            <a:pPr marL="285750" indent="-285750">
              <a:buFont typeface="Arial" panose="020B0604020202020204" pitchFamily="34" charset="0"/>
              <a:buChar char="•"/>
            </a:pPr>
            <a:r>
              <a:rPr lang="en-GB" sz="4000" b="1" dirty="0" smtClean="0">
                <a:ln>
                  <a:solidFill>
                    <a:schemeClr val="tx1"/>
                  </a:solidFill>
                </a:ln>
                <a:solidFill>
                  <a:srgbClr val="002060"/>
                </a:solidFill>
                <a:effectLst>
                  <a:glow rad="63500">
                    <a:schemeClr val="bg1"/>
                  </a:glow>
                </a:effectLst>
              </a:rPr>
              <a:t> Follow in footsteps</a:t>
            </a: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52120" y="2725312"/>
            <a:ext cx="1440160" cy="2144586"/>
          </a:xfrm>
          <a:prstGeom prst="rect">
            <a:avLst/>
          </a:prstGeom>
        </p:spPr>
      </p:pic>
    </p:spTree>
    <p:extLst>
      <p:ext uri="{BB962C8B-B14F-4D97-AF65-F5344CB8AC3E}">
        <p14:creationId xmlns:p14="http://schemas.microsoft.com/office/powerpoint/2010/main" val="59500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6</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707886"/>
          </a:xfrm>
          <a:prstGeom prst="rect">
            <a:avLst/>
          </a:prstGeom>
          <a:noFill/>
        </p:spPr>
        <p:txBody>
          <a:bodyPr wrap="square" rtlCol="0">
            <a:spAutoFit/>
          </a:bodyPr>
          <a:lstStyle/>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 </a:t>
            </a:r>
            <a:r>
              <a:rPr lang="en-GB" sz="36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endParaRPr lang="en-GB" sz="3600" b="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
        <p:nvSpPr>
          <p:cNvPr id="4" name="TextBox 3"/>
          <p:cNvSpPr txBox="1"/>
          <p:nvPr/>
        </p:nvSpPr>
        <p:spPr>
          <a:xfrm>
            <a:off x="971600" y="2034601"/>
            <a:ext cx="7511891" cy="1692771"/>
          </a:xfrm>
          <a:prstGeom prst="rect">
            <a:avLst/>
          </a:prstGeom>
          <a:noFill/>
          <a:ln>
            <a:solidFill>
              <a:schemeClr val="tx1"/>
            </a:solidFill>
          </a:ln>
        </p:spPr>
        <p:txBody>
          <a:bodyPr wrap="square" rtlCol="0">
            <a:spAutoFit/>
          </a:bodyPr>
          <a:lstStyle/>
          <a:p>
            <a:pPr marL="361950" indent="-361950">
              <a:buFont typeface="Arial" panose="020B0604020202020204" pitchFamily="34" charset="0"/>
              <a:buChar char="•"/>
            </a:pPr>
            <a:r>
              <a:rPr lang="en-GB" sz="3200" b="1" dirty="0" smtClean="0">
                <a:ln>
                  <a:solidFill>
                    <a:schemeClr val="tx1"/>
                  </a:solidFill>
                </a:ln>
                <a:solidFill>
                  <a:srgbClr val="002060"/>
                </a:solidFill>
                <a:effectLst>
                  <a:glow rad="50800">
                    <a:schemeClr val="bg1"/>
                  </a:glow>
                </a:effectLst>
              </a:rPr>
              <a:t>Concentration</a:t>
            </a:r>
          </a:p>
          <a:p>
            <a:pPr marL="285750" indent="-285750">
              <a:buFont typeface="Arial" panose="020B0604020202020204" pitchFamily="34" charset="0"/>
              <a:buChar char="•"/>
            </a:pPr>
            <a:r>
              <a:rPr lang="en-GB" sz="3200" b="1" dirty="0" smtClean="0">
                <a:ln>
                  <a:solidFill>
                    <a:schemeClr val="tx1"/>
                  </a:solidFill>
                </a:ln>
                <a:solidFill>
                  <a:srgbClr val="002060"/>
                </a:solidFill>
                <a:effectLst>
                  <a:glow rad="50800">
                    <a:schemeClr val="bg1"/>
                  </a:glow>
                </a:effectLst>
              </a:rPr>
              <a:t> Follow in footsteps</a:t>
            </a:r>
          </a:p>
          <a:p>
            <a:pPr marL="285750" indent="-285750">
              <a:buFont typeface="Arial" panose="020B0604020202020204" pitchFamily="34" charset="0"/>
              <a:buChar char="•"/>
            </a:pPr>
            <a:r>
              <a:rPr lang="en-GB" sz="4000" b="1" dirty="0">
                <a:ln>
                  <a:solidFill>
                    <a:schemeClr val="tx1"/>
                  </a:solidFill>
                </a:ln>
                <a:solidFill>
                  <a:srgbClr val="002060"/>
                </a:solidFill>
                <a:effectLst>
                  <a:glow rad="50800">
                    <a:schemeClr val="bg1"/>
                  </a:glow>
                </a:effectLst>
              </a:rPr>
              <a:t> </a:t>
            </a:r>
            <a:r>
              <a:rPr lang="en-GB" sz="4000" b="1" dirty="0" smtClean="0">
                <a:ln>
                  <a:solidFill>
                    <a:schemeClr val="tx1"/>
                  </a:solidFill>
                </a:ln>
                <a:solidFill>
                  <a:srgbClr val="002060"/>
                </a:solidFill>
                <a:effectLst>
                  <a:glow rad="63500">
                    <a:schemeClr val="bg1"/>
                  </a:glow>
                </a:effectLst>
              </a:rPr>
              <a:t>Sustained  focus</a:t>
            </a:r>
          </a:p>
        </p:txBody>
      </p:sp>
    </p:spTree>
    <p:extLst>
      <p:ext uri="{BB962C8B-B14F-4D97-AF65-F5344CB8AC3E}">
        <p14:creationId xmlns:p14="http://schemas.microsoft.com/office/powerpoint/2010/main" val="1651834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7</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707886"/>
          </a:xfrm>
          <a:prstGeom prst="rect">
            <a:avLst/>
          </a:prstGeom>
          <a:noFill/>
        </p:spPr>
        <p:txBody>
          <a:bodyPr wrap="square" rtlCol="0">
            <a:spAutoFit/>
          </a:bodyPr>
          <a:lstStyle/>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 </a:t>
            </a:r>
            <a:r>
              <a:rPr lang="en-GB" sz="36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endParaRPr lang="en-GB" sz="3600" b="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
        <p:nvSpPr>
          <p:cNvPr id="4" name="TextBox 3"/>
          <p:cNvSpPr txBox="1"/>
          <p:nvPr/>
        </p:nvSpPr>
        <p:spPr>
          <a:xfrm>
            <a:off x="971600" y="2034601"/>
            <a:ext cx="7511891" cy="2308324"/>
          </a:xfrm>
          <a:prstGeom prst="rect">
            <a:avLst/>
          </a:prstGeom>
          <a:noFill/>
          <a:ln>
            <a:solidFill>
              <a:schemeClr val="tx1"/>
            </a:solidFill>
          </a:ln>
        </p:spPr>
        <p:txBody>
          <a:bodyPr wrap="square" rtlCol="0">
            <a:spAutoFit/>
          </a:bodyPr>
          <a:lstStyle/>
          <a:p>
            <a:pPr marL="361950" indent="-361950">
              <a:buFont typeface="Arial" panose="020B0604020202020204" pitchFamily="34" charset="0"/>
              <a:buChar char="•"/>
            </a:pPr>
            <a:r>
              <a:rPr lang="en-GB" sz="3200" b="1" dirty="0" smtClean="0">
                <a:ln>
                  <a:solidFill>
                    <a:schemeClr val="tx1"/>
                  </a:solidFill>
                </a:ln>
                <a:solidFill>
                  <a:srgbClr val="002060"/>
                </a:solidFill>
                <a:effectLst>
                  <a:glow rad="50800">
                    <a:schemeClr val="bg1"/>
                  </a:glow>
                </a:effectLst>
              </a:rPr>
              <a:t>Concentration</a:t>
            </a:r>
          </a:p>
          <a:p>
            <a:pPr marL="285750" indent="-285750">
              <a:buFont typeface="Arial" panose="020B0604020202020204" pitchFamily="34" charset="0"/>
              <a:buChar char="•"/>
            </a:pPr>
            <a:r>
              <a:rPr lang="en-GB" sz="3200" b="1" dirty="0" smtClean="0">
                <a:ln>
                  <a:solidFill>
                    <a:schemeClr val="tx1"/>
                  </a:solidFill>
                </a:ln>
                <a:solidFill>
                  <a:srgbClr val="002060"/>
                </a:solidFill>
                <a:effectLst>
                  <a:glow rad="50800">
                    <a:schemeClr val="bg1"/>
                  </a:glow>
                </a:effectLst>
              </a:rPr>
              <a:t> Follow in footsteps</a:t>
            </a:r>
          </a:p>
          <a:p>
            <a:pPr marL="285750" indent="-285750">
              <a:buSzPct val="80000"/>
              <a:buFont typeface="Arial" panose="020B0604020202020204" pitchFamily="34" charset="0"/>
              <a:buChar char="•"/>
            </a:pPr>
            <a:r>
              <a:rPr lang="en-GB" sz="4000" b="1" dirty="0">
                <a:ln>
                  <a:solidFill>
                    <a:schemeClr val="tx1"/>
                  </a:solidFill>
                </a:ln>
                <a:solidFill>
                  <a:srgbClr val="002060"/>
                </a:solidFill>
                <a:effectLst>
                  <a:glow rad="38100">
                    <a:schemeClr val="bg1"/>
                  </a:glow>
                </a:effectLst>
              </a:rPr>
              <a:t> </a:t>
            </a:r>
            <a:r>
              <a:rPr lang="en-GB" sz="3200" b="1" dirty="0" smtClean="0">
                <a:ln>
                  <a:solidFill>
                    <a:schemeClr val="tx1"/>
                  </a:solidFill>
                </a:ln>
                <a:solidFill>
                  <a:srgbClr val="002060"/>
                </a:solidFill>
                <a:effectLst>
                  <a:glow rad="38100">
                    <a:schemeClr val="bg1"/>
                  </a:glow>
                </a:effectLst>
              </a:rPr>
              <a:t>Sustained  focus</a:t>
            </a:r>
          </a:p>
          <a:p>
            <a:pPr marL="285750" indent="-285750">
              <a:buFont typeface="Arial" panose="020B0604020202020204" pitchFamily="34" charset="0"/>
              <a:buChar char="•"/>
            </a:pPr>
            <a:r>
              <a:rPr lang="en-GB" sz="4000" b="1" dirty="0" smtClean="0">
                <a:ln>
                  <a:solidFill>
                    <a:schemeClr val="tx1"/>
                  </a:solidFill>
                </a:ln>
                <a:solidFill>
                  <a:srgbClr val="002060"/>
                </a:solidFill>
                <a:effectLst>
                  <a:glow rad="63500">
                    <a:schemeClr val="bg1"/>
                  </a:glow>
                </a:effectLst>
              </a:rPr>
              <a:t> Perseverance necessary</a:t>
            </a:r>
          </a:p>
        </p:txBody>
      </p:sp>
    </p:spTree>
    <p:extLst>
      <p:ext uri="{BB962C8B-B14F-4D97-AF65-F5344CB8AC3E}">
        <p14:creationId xmlns:p14="http://schemas.microsoft.com/office/powerpoint/2010/main" val="3353988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8</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707886"/>
          </a:xfrm>
          <a:prstGeom prst="rect">
            <a:avLst/>
          </a:prstGeom>
          <a:noFill/>
        </p:spPr>
        <p:txBody>
          <a:bodyPr wrap="square" rtlCol="0">
            <a:spAutoFit/>
          </a:bodyPr>
          <a:lstStyle/>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 </a:t>
            </a:r>
            <a:r>
              <a:rPr lang="en-GB" sz="36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endParaRPr lang="en-GB" sz="3600" b="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
        <p:nvSpPr>
          <p:cNvPr id="4" name="TextBox 3"/>
          <p:cNvSpPr txBox="1"/>
          <p:nvPr/>
        </p:nvSpPr>
        <p:spPr>
          <a:xfrm>
            <a:off x="971600" y="2034601"/>
            <a:ext cx="7511891" cy="2800767"/>
          </a:xfrm>
          <a:prstGeom prst="rect">
            <a:avLst/>
          </a:prstGeom>
          <a:noFill/>
          <a:ln>
            <a:solidFill>
              <a:schemeClr val="tx1"/>
            </a:solidFill>
          </a:ln>
        </p:spPr>
        <p:txBody>
          <a:bodyPr wrap="square" rtlCol="0">
            <a:spAutoFit/>
          </a:bodyPr>
          <a:lstStyle/>
          <a:p>
            <a:pPr marL="361950" indent="-361950">
              <a:buFont typeface="Arial" panose="020B0604020202020204" pitchFamily="34" charset="0"/>
              <a:buChar char="•"/>
            </a:pPr>
            <a:r>
              <a:rPr lang="en-GB" sz="3200" b="1" dirty="0" smtClean="0">
                <a:ln>
                  <a:solidFill>
                    <a:schemeClr val="tx1"/>
                  </a:solidFill>
                </a:ln>
                <a:solidFill>
                  <a:srgbClr val="002060"/>
                </a:solidFill>
                <a:effectLst>
                  <a:glow rad="50800">
                    <a:schemeClr val="bg1"/>
                  </a:glow>
                </a:effectLst>
              </a:rPr>
              <a:t>Concentration</a:t>
            </a:r>
          </a:p>
          <a:p>
            <a:pPr marL="285750" indent="-285750">
              <a:buFont typeface="Arial" panose="020B0604020202020204" pitchFamily="34" charset="0"/>
              <a:buChar char="•"/>
            </a:pPr>
            <a:r>
              <a:rPr lang="en-GB" sz="3200" b="1" dirty="0" smtClean="0">
                <a:ln>
                  <a:solidFill>
                    <a:schemeClr val="tx1"/>
                  </a:solidFill>
                </a:ln>
                <a:solidFill>
                  <a:srgbClr val="002060"/>
                </a:solidFill>
                <a:effectLst>
                  <a:glow rad="50800">
                    <a:schemeClr val="bg1"/>
                  </a:glow>
                </a:effectLst>
              </a:rPr>
              <a:t> Follow in footsteps</a:t>
            </a:r>
          </a:p>
          <a:p>
            <a:pPr marL="285750" indent="-285750">
              <a:buSzPct val="80000"/>
              <a:buFont typeface="Arial" panose="020B0604020202020204" pitchFamily="34" charset="0"/>
              <a:buChar char="•"/>
            </a:pPr>
            <a:r>
              <a:rPr lang="en-GB" sz="4000" b="1" dirty="0">
                <a:ln>
                  <a:solidFill>
                    <a:schemeClr val="tx1"/>
                  </a:solidFill>
                </a:ln>
                <a:solidFill>
                  <a:srgbClr val="002060"/>
                </a:solidFill>
                <a:effectLst>
                  <a:glow rad="25400">
                    <a:schemeClr val="bg1"/>
                  </a:glow>
                </a:effectLst>
              </a:rPr>
              <a:t> </a:t>
            </a:r>
            <a:r>
              <a:rPr lang="en-GB" sz="3200" b="1" dirty="0" smtClean="0">
                <a:ln>
                  <a:solidFill>
                    <a:schemeClr val="tx1"/>
                  </a:solidFill>
                </a:ln>
                <a:solidFill>
                  <a:srgbClr val="002060"/>
                </a:solidFill>
                <a:effectLst>
                  <a:glow rad="25400">
                    <a:schemeClr val="bg1"/>
                  </a:glow>
                </a:effectLst>
              </a:rPr>
              <a:t>Sustained  focus</a:t>
            </a:r>
          </a:p>
          <a:p>
            <a:pPr marL="285750" indent="-285750">
              <a:buFont typeface="Arial" panose="020B0604020202020204" pitchFamily="34" charset="0"/>
              <a:buChar char="•"/>
            </a:pPr>
            <a:r>
              <a:rPr lang="en-GB" sz="3200" b="1" dirty="0" smtClean="0">
                <a:ln>
                  <a:solidFill>
                    <a:schemeClr val="tx1"/>
                  </a:solidFill>
                </a:ln>
                <a:solidFill>
                  <a:srgbClr val="002060"/>
                </a:solidFill>
                <a:effectLst>
                  <a:glow rad="25400">
                    <a:schemeClr val="bg1"/>
                  </a:glow>
                </a:effectLst>
              </a:rPr>
              <a:t> Perseverance necessary</a:t>
            </a:r>
          </a:p>
          <a:p>
            <a:pPr marL="285750" indent="-285750">
              <a:buFont typeface="Arial" panose="020B0604020202020204" pitchFamily="34" charset="0"/>
              <a:buChar char="•"/>
            </a:pPr>
            <a:r>
              <a:rPr lang="en-GB" sz="4000" b="1" dirty="0">
                <a:ln>
                  <a:solidFill>
                    <a:schemeClr val="tx1"/>
                  </a:solidFill>
                </a:ln>
                <a:solidFill>
                  <a:srgbClr val="002060"/>
                </a:solidFill>
                <a:effectLst>
                  <a:glow rad="63500">
                    <a:schemeClr val="bg1"/>
                  </a:glow>
                </a:effectLst>
              </a:rPr>
              <a:t> </a:t>
            </a:r>
            <a:r>
              <a:rPr lang="en-GB" sz="4000" b="1" dirty="0" smtClean="0">
                <a:ln>
                  <a:solidFill>
                    <a:schemeClr val="tx1"/>
                  </a:solidFill>
                </a:ln>
                <a:solidFill>
                  <a:srgbClr val="002060"/>
                </a:solidFill>
                <a:effectLst>
                  <a:glow rad="63500">
                    <a:schemeClr val="bg1"/>
                  </a:glow>
                </a:effectLst>
              </a:rPr>
              <a:t>Our sure foundation</a:t>
            </a:r>
          </a:p>
        </p:txBody>
      </p:sp>
      <p:sp>
        <p:nvSpPr>
          <p:cNvPr id="5" name="TextBox 4"/>
          <p:cNvSpPr txBox="1"/>
          <p:nvPr/>
        </p:nvSpPr>
        <p:spPr>
          <a:xfrm>
            <a:off x="1475656" y="4958478"/>
            <a:ext cx="7128792" cy="954107"/>
          </a:xfrm>
          <a:prstGeom prst="rect">
            <a:avLst/>
          </a:prstGeom>
          <a:noFill/>
        </p:spPr>
        <p:txBody>
          <a:bodyPr wrap="square" rtlCol="0">
            <a:spAutoFit/>
          </a:bodyPr>
          <a:lstStyle/>
          <a:p>
            <a:r>
              <a:rPr lang="en-GB" sz="28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“If Christ has not been raised, our faith is futile, we are still in our sins” </a:t>
            </a:r>
            <a:r>
              <a:rPr lang="en-GB" sz="2800"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(1 Cor.15:17)</a:t>
            </a:r>
            <a:endParaRPr lang="en-GB" sz="2800" b="1" i="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187546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22464A9-1E42-41E6-853A-C2465065F4D8}" type="slidenum">
              <a:rPr lang="en-GB" smtClean="0"/>
              <a:t>9</a:t>
            </a:fld>
            <a:endParaRPr lang="en-GB"/>
          </a:p>
        </p:txBody>
      </p:sp>
      <p:sp>
        <p:nvSpPr>
          <p:cNvPr id="6" name="TextBox 5"/>
          <p:cNvSpPr txBox="1"/>
          <p:nvPr/>
        </p:nvSpPr>
        <p:spPr>
          <a:xfrm>
            <a:off x="206943" y="6237312"/>
            <a:ext cx="301686" cy="369332"/>
          </a:xfrm>
          <a:prstGeom prst="rect">
            <a:avLst/>
          </a:prstGeom>
          <a:noFill/>
        </p:spPr>
        <p:txBody>
          <a:bodyPr wrap="none" rtlCol="0">
            <a:spAutoFit/>
          </a:bodyPr>
          <a:lstStyle/>
          <a:p>
            <a:r>
              <a:rPr lang="en-GB" dirty="0" smtClean="0">
                <a:solidFill>
                  <a:schemeClr val="bg1"/>
                </a:solidFill>
              </a:rPr>
              <a:t>1</a:t>
            </a:r>
            <a:endParaRPr lang="en-GB" dirty="0">
              <a:solidFill>
                <a:schemeClr val="bg1"/>
              </a:solidFill>
            </a:endParaRPr>
          </a:p>
        </p:txBody>
      </p:sp>
      <p:pic>
        <p:nvPicPr>
          <p:cNvPr id="7" name="Picture 6"/>
          <p:cNvPicPr>
            <a:picLocks noChangeAspect="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7779"/>
            <a:ext cx="9167567" cy="6840415"/>
          </a:xfrm>
          <a:prstGeom prst="rect">
            <a:avLst/>
          </a:prstGeom>
          <a:noFill/>
        </p:spPr>
      </p:pic>
      <p:sp>
        <p:nvSpPr>
          <p:cNvPr id="8" name="TextBox 7"/>
          <p:cNvSpPr txBox="1"/>
          <p:nvPr/>
        </p:nvSpPr>
        <p:spPr>
          <a:xfrm>
            <a:off x="611560" y="548680"/>
            <a:ext cx="7992888" cy="646331"/>
          </a:xfrm>
          <a:prstGeom prst="rect">
            <a:avLst/>
          </a:prstGeom>
          <a:noFill/>
        </p:spPr>
        <p:txBody>
          <a:bodyPr wrap="square" rtlCol="0">
            <a:spAutoFit/>
          </a:bodyPr>
          <a:lstStyle/>
          <a:p>
            <a:pPr algn="ctr"/>
            <a:r>
              <a:rPr lang="en-GB" sz="3600" b="1" dirty="0" smtClean="0">
                <a:ln>
                  <a:solidFill>
                    <a:schemeClr val="tx1"/>
                  </a:solidFill>
                </a:ln>
                <a:solidFill>
                  <a:srgbClr val="0000FF"/>
                </a:solidFill>
                <a:effectLst>
                  <a:glow rad="63500">
                    <a:schemeClr val="bg1"/>
                  </a:glow>
                  <a:outerShdw blurRad="38100" dist="38100" dir="2700000" algn="tl">
                    <a:srgbClr val="000000">
                      <a:alpha val="43137"/>
                    </a:srgbClr>
                  </a:outerShdw>
                </a:effectLst>
              </a:rPr>
              <a:t>Focus for 2016</a:t>
            </a:r>
            <a:endParaRPr lang="en-GB" sz="3600" b="1" dirty="0">
              <a:ln>
                <a:solidFill>
                  <a:schemeClr val="tx1"/>
                </a:solidFill>
              </a:ln>
              <a:solidFill>
                <a:srgbClr val="0000FF"/>
              </a:solidFill>
              <a:effectLst>
                <a:glow rad="63500">
                  <a:schemeClr val="bg1"/>
                </a:glow>
                <a:outerShdw blurRad="38100" dist="38100" dir="2700000" algn="tl">
                  <a:srgbClr val="000000">
                    <a:alpha val="43137"/>
                  </a:srgbClr>
                </a:outerShdw>
              </a:effectLst>
            </a:endParaRPr>
          </a:p>
        </p:txBody>
      </p:sp>
      <p:sp>
        <p:nvSpPr>
          <p:cNvPr id="2" name="TextBox 1"/>
          <p:cNvSpPr txBox="1"/>
          <p:nvPr/>
        </p:nvSpPr>
        <p:spPr>
          <a:xfrm>
            <a:off x="251520" y="1260863"/>
            <a:ext cx="8916047" cy="707886"/>
          </a:xfrm>
          <a:prstGeom prst="rect">
            <a:avLst/>
          </a:prstGeom>
          <a:noFill/>
        </p:spPr>
        <p:txBody>
          <a:bodyPr wrap="square" rtlCol="0">
            <a:spAutoFit/>
          </a:bodyPr>
          <a:lstStyle/>
          <a:p>
            <a:pPr marL="742950" indent="-742950">
              <a:buFont typeface="+mj-lt"/>
              <a:buAutoNum type="arabicPeriod"/>
            </a:pPr>
            <a:r>
              <a:rPr lang="en-GB" sz="4000" b="1" dirty="0" smtClean="0">
                <a:ln>
                  <a:solidFill>
                    <a:schemeClr val="tx1"/>
                  </a:solidFill>
                </a:ln>
                <a:solidFill>
                  <a:srgbClr val="002060"/>
                </a:solidFill>
                <a:effectLst>
                  <a:glow rad="63500">
                    <a:schemeClr val="bg1"/>
                  </a:glow>
                  <a:outerShdw blurRad="38100" dist="38100" dir="2700000" algn="tl">
                    <a:srgbClr val="000000">
                      <a:alpha val="43137"/>
                    </a:srgbClr>
                  </a:outerShdw>
                </a:effectLst>
              </a:rPr>
              <a:t>Our focus </a:t>
            </a:r>
            <a:r>
              <a:rPr lang="en-GB" sz="36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“let us fix our eyes on Jesus”</a:t>
            </a:r>
            <a:endParaRPr lang="en-GB" sz="3600" b="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
        <p:nvSpPr>
          <p:cNvPr id="4" name="TextBox 3"/>
          <p:cNvSpPr txBox="1"/>
          <p:nvPr/>
        </p:nvSpPr>
        <p:spPr>
          <a:xfrm>
            <a:off x="971601" y="2034601"/>
            <a:ext cx="7488832" cy="3539430"/>
          </a:xfrm>
          <a:prstGeom prst="rect">
            <a:avLst/>
          </a:prstGeom>
          <a:noFill/>
          <a:ln>
            <a:solidFill>
              <a:schemeClr val="tx1"/>
            </a:solidFill>
          </a:ln>
        </p:spPr>
        <p:txBody>
          <a:bodyPr wrap="square" rtlCol="0">
            <a:spAutoFit/>
          </a:bodyPr>
          <a:lstStyle/>
          <a:p>
            <a:pPr marL="361950" indent="-361950">
              <a:buFont typeface="Arial" panose="020B0604020202020204" pitchFamily="34" charset="0"/>
              <a:buChar char="•"/>
            </a:pPr>
            <a:r>
              <a:rPr lang="en-GB" sz="3200" b="1" dirty="0" smtClean="0">
                <a:ln>
                  <a:solidFill>
                    <a:schemeClr val="tx1"/>
                  </a:solidFill>
                </a:ln>
                <a:solidFill>
                  <a:srgbClr val="002060"/>
                </a:solidFill>
                <a:effectLst>
                  <a:glow rad="50800">
                    <a:schemeClr val="bg1"/>
                  </a:glow>
                </a:effectLst>
              </a:rPr>
              <a:t>Concentration</a:t>
            </a:r>
          </a:p>
          <a:p>
            <a:pPr marL="285750" indent="-285750">
              <a:buFont typeface="Arial" panose="020B0604020202020204" pitchFamily="34" charset="0"/>
              <a:buChar char="•"/>
            </a:pPr>
            <a:r>
              <a:rPr lang="en-GB" sz="3200" b="1" dirty="0" smtClean="0">
                <a:ln>
                  <a:solidFill>
                    <a:schemeClr val="tx1"/>
                  </a:solidFill>
                </a:ln>
                <a:solidFill>
                  <a:srgbClr val="002060"/>
                </a:solidFill>
                <a:effectLst>
                  <a:glow rad="50800">
                    <a:schemeClr val="bg1"/>
                  </a:glow>
                </a:effectLst>
              </a:rPr>
              <a:t> Follow in footsteps</a:t>
            </a:r>
          </a:p>
          <a:p>
            <a:pPr marL="285750" indent="-285750">
              <a:buSzPct val="80000"/>
              <a:buFont typeface="Arial" panose="020B0604020202020204" pitchFamily="34" charset="0"/>
              <a:buChar char="•"/>
            </a:pPr>
            <a:r>
              <a:rPr lang="en-GB" sz="4000" b="1" dirty="0">
                <a:ln>
                  <a:solidFill>
                    <a:schemeClr val="tx1"/>
                  </a:solidFill>
                </a:ln>
                <a:solidFill>
                  <a:srgbClr val="002060"/>
                </a:solidFill>
                <a:effectLst>
                  <a:glow rad="25400">
                    <a:schemeClr val="bg1"/>
                  </a:glow>
                </a:effectLst>
              </a:rPr>
              <a:t> </a:t>
            </a:r>
            <a:r>
              <a:rPr lang="en-GB" sz="3200" b="1" dirty="0" smtClean="0">
                <a:ln>
                  <a:solidFill>
                    <a:schemeClr val="tx1"/>
                  </a:solidFill>
                </a:ln>
                <a:solidFill>
                  <a:srgbClr val="002060"/>
                </a:solidFill>
                <a:effectLst>
                  <a:glow rad="25400">
                    <a:schemeClr val="bg1"/>
                  </a:glow>
                </a:effectLst>
              </a:rPr>
              <a:t>Sustained  focus</a:t>
            </a:r>
          </a:p>
          <a:p>
            <a:pPr marL="285750" indent="-285750">
              <a:buSzPct val="80000"/>
              <a:buFont typeface="Arial" panose="020B0604020202020204" pitchFamily="34" charset="0"/>
              <a:buChar char="•"/>
            </a:pPr>
            <a:r>
              <a:rPr lang="en-GB" sz="4000" b="1" dirty="0" smtClean="0">
                <a:ln>
                  <a:solidFill>
                    <a:schemeClr val="tx1"/>
                  </a:solidFill>
                </a:ln>
                <a:solidFill>
                  <a:srgbClr val="002060"/>
                </a:solidFill>
                <a:effectLst>
                  <a:glow rad="38100">
                    <a:schemeClr val="bg1"/>
                  </a:glow>
                </a:effectLst>
              </a:rPr>
              <a:t> </a:t>
            </a:r>
            <a:r>
              <a:rPr lang="en-GB" sz="3200" b="1" dirty="0" smtClean="0">
                <a:ln>
                  <a:solidFill>
                    <a:schemeClr val="tx1"/>
                  </a:solidFill>
                </a:ln>
                <a:solidFill>
                  <a:srgbClr val="002060"/>
                </a:solidFill>
                <a:effectLst>
                  <a:glow rad="38100">
                    <a:schemeClr val="bg1"/>
                  </a:glow>
                </a:effectLst>
              </a:rPr>
              <a:t>Perseverance necessary</a:t>
            </a:r>
          </a:p>
          <a:p>
            <a:pPr marL="285750" indent="-285750">
              <a:buSzPct val="80000"/>
              <a:buFont typeface="Arial" panose="020B0604020202020204" pitchFamily="34" charset="0"/>
              <a:buChar char="•"/>
            </a:pPr>
            <a:r>
              <a:rPr lang="en-GB" sz="4000" b="1" dirty="0">
                <a:ln>
                  <a:solidFill>
                    <a:schemeClr val="tx1"/>
                  </a:solidFill>
                </a:ln>
                <a:solidFill>
                  <a:srgbClr val="002060"/>
                </a:solidFill>
                <a:effectLst>
                  <a:glow rad="25400">
                    <a:schemeClr val="bg1"/>
                  </a:glow>
                </a:effectLst>
              </a:rPr>
              <a:t> </a:t>
            </a:r>
            <a:r>
              <a:rPr lang="en-GB" sz="3200" b="1" dirty="0" smtClean="0">
                <a:ln>
                  <a:solidFill>
                    <a:schemeClr val="tx1"/>
                  </a:solidFill>
                </a:ln>
                <a:solidFill>
                  <a:srgbClr val="002060"/>
                </a:solidFill>
                <a:effectLst>
                  <a:glow rad="25400">
                    <a:schemeClr val="bg1"/>
                  </a:glow>
                </a:effectLst>
              </a:rPr>
              <a:t>Our sure foundation</a:t>
            </a:r>
          </a:p>
          <a:p>
            <a:pPr marL="285750" indent="-285750">
              <a:buFont typeface="Arial" panose="020B0604020202020204" pitchFamily="34" charset="0"/>
              <a:buChar char="•"/>
            </a:pPr>
            <a:r>
              <a:rPr lang="fr-FR" sz="4000" b="1" dirty="0" smtClean="0">
                <a:ln>
                  <a:solidFill>
                    <a:schemeClr val="tx1"/>
                  </a:solidFill>
                </a:ln>
                <a:solidFill>
                  <a:srgbClr val="002060"/>
                </a:solidFill>
                <a:effectLst>
                  <a:glow rad="63500">
                    <a:schemeClr val="bg1"/>
                  </a:glow>
                </a:effectLst>
              </a:rPr>
              <a:t> </a:t>
            </a:r>
            <a:r>
              <a:rPr lang="en-GB" sz="4000" b="1" dirty="0" smtClean="0">
                <a:ln>
                  <a:solidFill>
                    <a:schemeClr val="tx1"/>
                  </a:solidFill>
                </a:ln>
                <a:solidFill>
                  <a:srgbClr val="002060"/>
                </a:solidFill>
                <a:effectLst>
                  <a:glow rad="63500">
                    <a:schemeClr val="bg1"/>
                  </a:glow>
                </a:effectLst>
              </a:rPr>
              <a:t>An example of perseverance</a:t>
            </a:r>
          </a:p>
        </p:txBody>
      </p:sp>
      <p:sp>
        <p:nvSpPr>
          <p:cNvPr id="9" name="TextBox 8"/>
          <p:cNvSpPr txBox="1"/>
          <p:nvPr/>
        </p:nvSpPr>
        <p:spPr>
          <a:xfrm>
            <a:off x="1345710" y="5495566"/>
            <a:ext cx="6984776" cy="1200329"/>
          </a:xfrm>
          <a:prstGeom prst="rect">
            <a:avLst/>
          </a:prstGeom>
          <a:noFill/>
        </p:spPr>
        <p:txBody>
          <a:bodyPr wrap="square" rtlCol="0">
            <a:spAutoFit/>
          </a:bodyPr>
          <a:lstStyle/>
          <a:p>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 You don’t want to leave too do you?...Lord, to whom shall we go? You have the words of eternal life! </a:t>
            </a:r>
            <a:r>
              <a:rPr lang="en-GB" sz="2400"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(John 6:67-68)</a:t>
            </a:r>
            <a:endParaRPr lang="en-GB" sz="2400" b="1" i="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058527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1069</TotalTime>
  <Words>1351</Words>
  <Application>Microsoft Office PowerPoint</Application>
  <PresentationFormat>On-screen Show (4:3)</PresentationFormat>
  <Paragraphs>215</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 12 ver 2</dc:title>
  <dc:creator>Colin Howells</dc:creator>
  <cp:lastModifiedBy>Colin Howells</cp:lastModifiedBy>
  <cp:revision>35</cp:revision>
  <dcterms:created xsi:type="dcterms:W3CDTF">2014-06-23T07:41:07Z</dcterms:created>
  <dcterms:modified xsi:type="dcterms:W3CDTF">2016-01-03T08:47:39Z</dcterms:modified>
</cp:coreProperties>
</file>